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31" r:id="rId26"/>
    <p:sldId id="345" r:id="rId27"/>
    <p:sldId id="346" r:id="rId28"/>
    <p:sldId id="347" r:id="rId29"/>
    <p:sldId id="280" r:id="rId30"/>
    <p:sldId id="281"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48" r:id="rId44"/>
    <p:sldId id="349" r:id="rId45"/>
    <p:sldId id="350" r:id="rId46"/>
    <p:sldId id="351" r:id="rId47"/>
    <p:sldId id="352" r:id="rId48"/>
    <p:sldId id="353" r:id="rId49"/>
    <p:sldId id="354"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55" r:id="rId75"/>
    <p:sldId id="356" r:id="rId76"/>
    <p:sldId id="357" r:id="rId77"/>
    <p:sldId id="358" r:id="rId78"/>
    <p:sldId id="282" r:id="rId79"/>
    <p:sldId id="283" r:id="rId80"/>
    <p:sldId id="284" r:id="rId81"/>
    <p:sldId id="285" r:id="rId82"/>
    <p:sldId id="286" r:id="rId83"/>
    <p:sldId id="287" r:id="rId84"/>
    <p:sldId id="288" r:id="rId85"/>
    <p:sldId id="289" r:id="rId86"/>
    <p:sldId id="290" r:id="rId87"/>
    <p:sldId id="291" r:id="rId88"/>
    <p:sldId id="292" r:id="rId89"/>
    <p:sldId id="293" r:id="rId90"/>
    <p:sldId id="294"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8088" autoAdjust="0"/>
    <p:restoredTop sz="94660"/>
  </p:normalViewPr>
  <p:slideViewPr>
    <p:cSldViewPr>
      <p:cViewPr varScale="1">
        <p:scale>
          <a:sx n="81" d="100"/>
          <a:sy n="81" d="100"/>
        </p:scale>
        <p:origin x="-1362"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04FC03-838B-4A92-B6C6-AD0A0F158D4E}" type="datetimeFigureOut">
              <a:rPr lang="en-US" smtClean="0"/>
              <a:pPr/>
              <a:t>02/09/2021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49BCBA-0F13-4930-AA3B-267F60E93948}"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4FC03-838B-4A92-B6C6-AD0A0F158D4E}" type="datetimeFigureOut">
              <a:rPr lang="en-US" smtClean="0"/>
              <a:pPr/>
              <a:t>02/09/2021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9BCBA-0F13-4930-AA3B-267F60E9394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azuredevopsdemogenerator.azurewebsites.net/"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Continuous Integration</a:t>
            </a:r>
            <a:br>
              <a:rPr lang="en-IN" dirty="0"/>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1650860" y="1600200"/>
            <a:ext cx="5842279" cy="4525963"/>
          </a:xfrm>
          <a:prstGeom prst="rect">
            <a:avLst/>
          </a:prstGeom>
          <a:noFill/>
          <a:ln w="9525">
            <a:noFill/>
            <a:miter lim="800000"/>
            <a:headEnd/>
            <a:tailEnd/>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357158" y="714356"/>
            <a:ext cx="8229600" cy="3643338"/>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srcRect/>
          <a:stretch>
            <a:fillRect/>
          </a:stretch>
        </p:blipFill>
        <p:spPr bwMode="auto">
          <a:xfrm>
            <a:off x="500034" y="642918"/>
            <a:ext cx="8089509" cy="5072098"/>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rcRect/>
          <a:stretch>
            <a:fillRect/>
          </a:stretch>
        </p:blipFill>
        <p:spPr bwMode="auto">
          <a:xfrm>
            <a:off x="142844" y="285728"/>
            <a:ext cx="8229600" cy="2758125"/>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214282" y="3286124"/>
            <a:ext cx="8372475" cy="3200400"/>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Finally</a:t>
            </a:r>
            <a:endParaRPr lang="en-US" dirty="0"/>
          </a:p>
        </p:txBody>
      </p:sp>
      <p:pic>
        <p:nvPicPr>
          <p:cNvPr id="22530" name="Picture 2"/>
          <p:cNvPicPr>
            <a:picLocks noGrp="1" noChangeAspect="1" noChangeArrowheads="1"/>
          </p:cNvPicPr>
          <p:nvPr>
            <p:ph idx="1"/>
          </p:nvPr>
        </p:nvPicPr>
        <p:blipFill>
          <a:blip r:embed="rId2"/>
          <a:srcRect/>
          <a:stretch>
            <a:fillRect/>
          </a:stretch>
        </p:blipFill>
        <p:spPr bwMode="auto">
          <a:xfrm>
            <a:off x="616168" y="1600200"/>
            <a:ext cx="7911664" cy="4525963"/>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a:t>
            </a:r>
            <a:endParaRPr lang="en-IN" dirty="0"/>
          </a:p>
        </p:txBody>
      </p:sp>
      <p:pic>
        <p:nvPicPr>
          <p:cNvPr id="5122" name="Picture 2"/>
          <p:cNvPicPr>
            <a:picLocks noGrp="1" noChangeAspect="1" noChangeArrowheads="1"/>
          </p:cNvPicPr>
          <p:nvPr>
            <p:ph idx="1"/>
          </p:nvPr>
        </p:nvPicPr>
        <p:blipFill>
          <a:blip r:embed="rId2"/>
          <a:srcRect/>
          <a:stretch>
            <a:fillRect/>
          </a:stretch>
        </p:blipFill>
        <p:spPr bwMode="auto">
          <a:xfrm>
            <a:off x="1304925" y="1767681"/>
            <a:ext cx="6534150" cy="4191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a:t>
            </a:r>
            <a:endParaRPr lang="en-IN" dirty="0"/>
          </a:p>
        </p:txBody>
      </p:sp>
      <p:pic>
        <p:nvPicPr>
          <p:cNvPr id="6146" name="Picture 2"/>
          <p:cNvPicPr>
            <a:picLocks noGrp="1" noChangeAspect="1" noChangeArrowheads="1"/>
          </p:cNvPicPr>
          <p:nvPr>
            <p:ph idx="1"/>
          </p:nvPr>
        </p:nvPicPr>
        <p:blipFill>
          <a:blip r:embed="rId2"/>
          <a:srcRect/>
          <a:stretch>
            <a:fillRect/>
          </a:stretch>
        </p:blipFill>
        <p:spPr bwMode="auto">
          <a:xfrm>
            <a:off x="1658736" y="1600200"/>
            <a:ext cx="5826527" cy="4525963"/>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a:t>
            </a:r>
            <a:endParaRPr lang="en-IN" dirty="0"/>
          </a:p>
        </p:txBody>
      </p:sp>
      <p:pic>
        <p:nvPicPr>
          <p:cNvPr id="7170" name="Picture 2"/>
          <p:cNvPicPr>
            <a:picLocks noGrp="1" noChangeAspect="1" noChangeArrowheads="1"/>
          </p:cNvPicPr>
          <p:nvPr>
            <p:ph idx="1"/>
          </p:nvPr>
        </p:nvPicPr>
        <p:blipFill>
          <a:blip r:embed="rId2"/>
          <a:srcRect/>
          <a:stretch>
            <a:fillRect/>
          </a:stretch>
        </p:blipFill>
        <p:spPr bwMode="auto">
          <a:xfrm>
            <a:off x="1634939" y="1600200"/>
            <a:ext cx="5874122" cy="4525963"/>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7</a:t>
            </a:r>
            <a:endParaRPr lang="en-IN" dirty="0"/>
          </a:p>
        </p:txBody>
      </p:sp>
      <p:pic>
        <p:nvPicPr>
          <p:cNvPr id="8194" name="Picture 2"/>
          <p:cNvPicPr>
            <a:picLocks noGrp="1" noChangeAspect="1" noChangeArrowheads="1"/>
          </p:cNvPicPr>
          <p:nvPr>
            <p:ph idx="1"/>
          </p:nvPr>
        </p:nvPicPr>
        <p:blipFill>
          <a:blip r:embed="rId2"/>
          <a:srcRect/>
          <a:stretch>
            <a:fillRect/>
          </a:stretch>
        </p:blipFill>
        <p:spPr bwMode="auto">
          <a:xfrm>
            <a:off x="1615735" y="1600200"/>
            <a:ext cx="5912530" cy="4525963"/>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8</a:t>
            </a:r>
            <a:endParaRPr lang="en-IN" dirty="0"/>
          </a:p>
        </p:txBody>
      </p:sp>
      <p:pic>
        <p:nvPicPr>
          <p:cNvPr id="9218" name="Picture 2"/>
          <p:cNvPicPr>
            <a:picLocks noGrp="1" noChangeAspect="1" noChangeArrowheads="1"/>
          </p:cNvPicPr>
          <p:nvPr>
            <p:ph idx="1"/>
          </p:nvPr>
        </p:nvPicPr>
        <p:blipFill>
          <a:blip r:embed="rId2"/>
          <a:srcRect/>
          <a:stretch>
            <a:fillRect/>
          </a:stretch>
        </p:blipFill>
        <p:spPr bwMode="auto">
          <a:xfrm>
            <a:off x="1520474" y="1600200"/>
            <a:ext cx="6103051" cy="452596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9</a:t>
            </a:r>
            <a:endParaRPr lang="en-IN" dirty="0"/>
          </a:p>
        </p:txBody>
      </p:sp>
      <p:pic>
        <p:nvPicPr>
          <p:cNvPr id="10242" name="Picture 2"/>
          <p:cNvPicPr>
            <a:picLocks noGrp="1" noChangeAspect="1" noChangeArrowheads="1"/>
          </p:cNvPicPr>
          <p:nvPr>
            <p:ph idx="1"/>
          </p:nvPr>
        </p:nvPicPr>
        <p:blipFill>
          <a:blip r:embed="rId2"/>
          <a:srcRect/>
          <a:stretch>
            <a:fillRect/>
          </a:stretch>
        </p:blipFill>
        <p:spPr bwMode="auto">
          <a:xfrm>
            <a:off x="1756768" y="1600200"/>
            <a:ext cx="5630464" cy="4525963"/>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10</a:t>
            </a:r>
            <a:endParaRPr lang="en-IN" dirty="0"/>
          </a:p>
        </p:txBody>
      </p:sp>
      <p:pic>
        <p:nvPicPr>
          <p:cNvPr id="11266" name="Picture 2"/>
          <p:cNvPicPr>
            <a:picLocks noGrp="1" noChangeAspect="1" noChangeArrowheads="1"/>
          </p:cNvPicPr>
          <p:nvPr>
            <p:ph idx="1"/>
          </p:nvPr>
        </p:nvPicPr>
        <p:blipFill>
          <a:blip r:embed="rId2"/>
          <a:srcRect/>
          <a:stretch>
            <a:fillRect/>
          </a:stretch>
        </p:blipFill>
        <p:spPr bwMode="auto">
          <a:xfrm>
            <a:off x="1765233" y="1600200"/>
            <a:ext cx="5613533" cy="4525963"/>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11</a:t>
            </a:r>
            <a:endParaRPr lang="en-IN" dirty="0"/>
          </a:p>
        </p:txBody>
      </p:sp>
      <p:pic>
        <p:nvPicPr>
          <p:cNvPr id="12290" name="Picture 2"/>
          <p:cNvPicPr>
            <a:picLocks noGrp="1" noChangeAspect="1" noChangeArrowheads="1"/>
          </p:cNvPicPr>
          <p:nvPr>
            <p:ph idx="1"/>
          </p:nvPr>
        </p:nvPicPr>
        <p:blipFill>
          <a:blip r:embed="rId2"/>
          <a:srcRect/>
          <a:stretch>
            <a:fillRect/>
          </a:stretch>
        </p:blipFill>
        <p:spPr bwMode="auto">
          <a:xfrm>
            <a:off x="1725296" y="1600200"/>
            <a:ext cx="5693408" cy="452596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12</a:t>
            </a:r>
            <a:endParaRPr lang="en-IN" dirty="0"/>
          </a:p>
        </p:txBody>
      </p:sp>
      <p:pic>
        <p:nvPicPr>
          <p:cNvPr id="13314" name="Picture 2"/>
          <p:cNvPicPr>
            <a:picLocks noGrp="1" noChangeAspect="1" noChangeArrowheads="1"/>
          </p:cNvPicPr>
          <p:nvPr>
            <p:ph idx="1"/>
          </p:nvPr>
        </p:nvPicPr>
        <p:blipFill>
          <a:blip r:embed="rId2"/>
          <a:srcRect/>
          <a:stretch>
            <a:fillRect/>
          </a:stretch>
        </p:blipFill>
        <p:spPr bwMode="auto">
          <a:xfrm>
            <a:off x="1745360" y="1600200"/>
            <a:ext cx="5653279" cy="4525963"/>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a:t>
            </a:r>
            <a:endParaRPr lang="en-IN" dirty="0"/>
          </a:p>
        </p:txBody>
      </p:sp>
      <p:sp>
        <p:nvSpPr>
          <p:cNvPr id="3" name="Content Placeholder 2"/>
          <p:cNvSpPr>
            <a:spLocks noGrp="1"/>
          </p:cNvSpPr>
          <p:nvPr>
            <p:ph idx="1"/>
          </p:nvPr>
        </p:nvSpPr>
        <p:spPr/>
        <p:txBody>
          <a:bodyPr/>
          <a:lstStyle/>
          <a:p>
            <a:r>
              <a:rPr lang="en-IN" dirty="0"/>
              <a:t>Continuous Integration is a development practice that calls upon development teams to ensure that a build and subsequent testing is conducted for every code change made to a software </a:t>
            </a:r>
            <a:r>
              <a:rPr lang="en-IN" dirty="0" smtClean="0"/>
              <a:t>program</a:t>
            </a:r>
          </a:p>
          <a:p>
            <a:pPr>
              <a:buNone/>
            </a:pPr>
            <a:endParaRPr lang="en-IN"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Configuring Git</a:t>
            </a:r>
            <a:br>
              <a:rPr lang="en-IN" dirty="0"/>
            </a:br>
            <a:endParaRPr lang="en-IN" dirty="0"/>
          </a:p>
        </p:txBody>
      </p:sp>
      <p:pic>
        <p:nvPicPr>
          <p:cNvPr id="14338" name="Picture 2"/>
          <p:cNvPicPr>
            <a:picLocks noGrp="1" noChangeAspect="1" noChangeArrowheads="1"/>
          </p:cNvPicPr>
          <p:nvPr>
            <p:ph idx="1"/>
          </p:nvPr>
        </p:nvPicPr>
        <p:blipFill>
          <a:blip r:embed="rId2"/>
          <a:srcRect/>
          <a:stretch>
            <a:fillRect/>
          </a:stretch>
        </p:blipFill>
        <p:spPr bwMode="auto">
          <a:xfrm>
            <a:off x="1338262" y="2158206"/>
            <a:ext cx="6467475" cy="340995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1550405" y="1600200"/>
            <a:ext cx="6043189" cy="4525963"/>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1247775" y="1285860"/>
            <a:ext cx="6648450" cy="4387071"/>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a:t>
            </a:r>
            <a:endParaRPr lang="en-IN" dirty="0"/>
          </a:p>
        </p:txBody>
      </p:sp>
      <p:sp>
        <p:nvSpPr>
          <p:cNvPr id="3" name="Content Placeholder 2"/>
          <p:cNvSpPr>
            <a:spLocks noGrp="1"/>
          </p:cNvSpPr>
          <p:nvPr>
            <p:ph idx="1"/>
          </p:nvPr>
        </p:nvSpPr>
        <p:spPr/>
        <p:txBody>
          <a:bodyPr>
            <a:normAutofit fontScale="85000" lnSpcReduction="10000"/>
          </a:bodyPr>
          <a:lstStyle/>
          <a:p>
            <a:r>
              <a:rPr lang="en-IN" dirty="0"/>
              <a:t>As an extensible automation server, Jenkins can be used as a simple CI server or turned into the continuous delivery hub for any project</a:t>
            </a:r>
            <a:r>
              <a:rPr lang="en-IN" dirty="0" smtClean="0"/>
              <a:t>.</a:t>
            </a:r>
          </a:p>
          <a:p>
            <a:r>
              <a:rPr lang="en-IN" dirty="0"/>
              <a:t>Easy installation</a:t>
            </a:r>
          </a:p>
          <a:p>
            <a:r>
              <a:rPr lang="en-IN" dirty="0"/>
              <a:t>Jenkins is a self-contained Java-based program, ready to run out-of-the-box, with packages for Windows, Mac OS X and other Unix-like operating systems.</a:t>
            </a:r>
          </a:p>
          <a:p>
            <a:r>
              <a:rPr lang="en-IN" dirty="0"/>
              <a:t>Easy configuration</a:t>
            </a:r>
          </a:p>
          <a:p>
            <a:r>
              <a:rPr lang="en-IN" dirty="0"/>
              <a:t>Jenkins can be easily set up and configured via its web interface, which includes on-the-fly error checks and built-in help.</a:t>
            </a: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Jenkins</a:t>
            </a:r>
            <a:endParaRPr lang="en-IN" dirty="0"/>
          </a:p>
        </p:txBody>
      </p:sp>
      <p:sp>
        <p:nvSpPr>
          <p:cNvPr id="3" name="Content Placeholder 2"/>
          <p:cNvSpPr>
            <a:spLocks noGrp="1"/>
          </p:cNvSpPr>
          <p:nvPr>
            <p:ph idx="1"/>
          </p:nvPr>
        </p:nvSpPr>
        <p:spPr/>
        <p:txBody>
          <a:bodyPr/>
          <a:lstStyle/>
          <a:p>
            <a:r>
              <a:rPr lang="en-IN" b="1" dirty="0"/>
              <a:t>Step 1: Install Java Version 8</a:t>
            </a:r>
            <a:endParaRPr lang="en-IN" dirty="0"/>
          </a:p>
          <a:p>
            <a:r>
              <a:rPr lang="en-IN" b="1" dirty="0"/>
              <a:t>Step 2: Install Apache Tomcat 9</a:t>
            </a:r>
            <a:endParaRPr lang="en-IN" dirty="0"/>
          </a:p>
          <a:p>
            <a:r>
              <a:rPr lang="en-IN" b="1" dirty="0"/>
              <a:t>Step 3: Download Jenkins war File</a:t>
            </a:r>
            <a:endParaRPr lang="en-IN" dirty="0"/>
          </a:p>
          <a:p>
            <a:r>
              <a:rPr lang="en-IN" b="1" dirty="0"/>
              <a:t>Step 4: Deploy Jenkins war File </a:t>
            </a:r>
            <a:endParaRPr lang="en-IN" dirty="0"/>
          </a:p>
          <a:p>
            <a:r>
              <a:rPr lang="en-IN" b="1" dirty="0"/>
              <a:t>Step 5: Install Suggested </a:t>
            </a:r>
            <a:r>
              <a:rPr lang="en-IN" b="1" dirty="0" err="1"/>
              <a:t>Plugins</a:t>
            </a:r>
            <a:endParaRPr lang="en-IN" dirty="0"/>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Continuous delivery (CD), which is the process of ensuring your software is always ready for deployment. It goes hand-in-hand with the </a:t>
            </a:r>
            <a:r>
              <a:rPr lang="en-US" dirty="0" err="1" smtClean="0"/>
              <a:t>DevOps</a:t>
            </a:r>
            <a:r>
              <a:rPr lang="en-US" dirty="0" smtClean="0"/>
              <a:t> and agile movement. Deployments are available with the push of a button, and rollbacks (when necessary) are seamless.</a:t>
            </a:r>
          </a:p>
          <a:p>
            <a:r>
              <a:rPr lang="en-US" dirty="0" smtClean="0"/>
              <a:t>Achieving continuous delivery bliss is the dream, but how do we get there? Just follow these commandments:</a:t>
            </a:r>
          </a:p>
          <a:p>
            <a:r>
              <a:rPr lang="en-US" dirty="0" smtClean="0"/>
              <a:t>Establish continuous integration</a:t>
            </a:r>
          </a:p>
          <a:p>
            <a:r>
              <a:rPr lang="en-US" dirty="0" smtClean="0"/>
              <a:t>Test</a:t>
            </a:r>
          </a:p>
          <a:p>
            <a:r>
              <a:rPr lang="en-US" dirty="0" smtClean="0"/>
              <a:t>Test some more</a:t>
            </a:r>
          </a:p>
          <a:p>
            <a:r>
              <a:rPr lang="en-US" dirty="0" smtClean="0"/>
              <a:t>Deploy when ready</a:t>
            </a:r>
          </a:p>
          <a:p>
            <a:r>
              <a:rPr lang="en-US" dirty="0" smtClean="0"/>
              <a:t>Monitor</a:t>
            </a:r>
          </a:p>
          <a:p>
            <a:r>
              <a:rPr lang="en-US" dirty="0" smtClean="0"/>
              <a:t>Before embarking on the CD journey, it’s important to reflect on the state of your team. Make sure all the pieces are in place and you feel confident that you’re ready for continuous delivery. Rome wasn’t built in a day, and neither was the CD dream team.</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normAutofit lnSpcReduction="10000"/>
          </a:bodyPr>
          <a:lstStyle/>
          <a:p>
            <a:r>
              <a:rPr lang="en-US" dirty="0" smtClean="0"/>
              <a:t> CI process can vary slightly based on a team’s preference, the essential steps are:</a:t>
            </a:r>
          </a:p>
          <a:p>
            <a:r>
              <a:rPr lang="en-US" dirty="0" smtClean="0"/>
              <a:t>Build code</a:t>
            </a:r>
          </a:p>
          <a:p>
            <a:r>
              <a:rPr lang="en-US" dirty="0" smtClean="0"/>
              <a:t>Send code to repository</a:t>
            </a:r>
          </a:p>
          <a:p>
            <a:r>
              <a:rPr lang="en-US" dirty="0" smtClean="0"/>
              <a:t>Test code</a:t>
            </a:r>
          </a:p>
          <a:p>
            <a:r>
              <a:rPr lang="en-US" dirty="0" smtClean="0"/>
              <a:t>Send back errors</a:t>
            </a:r>
          </a:p>
          <a:p>
            <a:r>
              <a:rPr lang="en-US" dirty="0" smtClean="0"/>
              <a:t>Fix code</a:t>
            </a:r>
          </a:p>
          <a:p>
            <a:r>
              <a:rPr lang="en-US" dirty="0" smtClean="0"/>
              <a:t>Repeat step 2 and 3</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the CI/CD Pipeline: What It Is, Why It Matters</a:t>
            </a:r>
            <a:br>
              <a:rPr lang="en-US" b="1" dirty="0" smtClean="0"/>
            </a:br>
            <a:endParaRPr lang="en-US" dirty="0"/>
          </a:p>
        </p:txBody>
      </p:sp>
      <p:sp>
        <p:nvSpPr>
          <p:cNvPr id="3" name="Content Placeholder 2"/>
          <p:cNvSpPr>
            <a:spLocks noGrp="1"/>
          </p:cNvSpPr>
          <p:nvPr>
            <p:ph idx="1"/>
          </p:nvPr>
        </p:nvSpPr>
        <p:spPr/>
        <p:txBody>
          <a:bodyPr/>
          <a:lstStyle/>
          <a:p>
            <a:r>
              <a:rPr lang="en-US" dirty="0" smtClean="0"/>
              <a:t>A CI/CD pipeline can be easily understood as the process pathway through which we can deliver a single unit of production-ready software. Your team will choose which services they’ll use to build this; there’s no single canonical implementation of a CI/CD pipeline.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srcRect/>
          <a:stretch>
            <a:fillRect/>
          </a:stretch>
        </p:blipFill>
        <p:spPr bwMode="auto">
          <a:xfrm>
            <a:off x="1400175" y="1571613"/>
            <a:ext cx="6343650" cy="3801282"/>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deploy in Azure</a:t>
            </a:r>
            <a:endParaRPr lang="en-IN" dirty="0"/>
          </a:p>
        </p:txBody>
      </p:sp>
      <p:sp>
        <p:nvSpPr>
          <p:cNvPr id="3" name="Content Placeholder 2"/>
          <p:cNvSpPr>
            <a:spLocks noGrp="1"/>
          </p:cNvSpPr>
          <p:nvPr>
            <p:ph idx="1"/>
          </p:nvPr>
        </p:nvSpPr>
        <p:spPr/>
        <p:txBody>
          <a:bodyPr>
            <a:normAutofit fontScale="85000" lnSpcReduction="10000"/>
          </a:bodyPr>
          <a:lstStyle/>
          <a:p>
            <a:r>
              <a:rPr lang="en-IN" dirty="0"/>
              <a:t>The </a:t>
            </a:r>
            <a:r>
              <a:rPr lang="en-IN" b="1" dirty="0"/>
              <a:t>Azure </a:t>
            </a:r>
            <a:r>
              <a:rPr lang="en-IN" b="1" dirty="0" err="1"/>
              <a:t>DevOps</a:t>
            </a:r>
            <a:r>
              <a:rPr lang="en-IN" b="1" dirty="0"/>
              <a:t> Project</a:t>
            </a:r>
            <a:r>
              <a:rPr lang="en-IN" dirty="0"/>
              <a:t> simplifies the setup of an entire continuous integration (CI) and continuous delivery (CD) pipeline to Azure with Azure </a:t>
            </a:r>
            <a:r>
              <a:rPr lang="en-IN" dirty="0" err="1"/>
              <a:t>DevOps</a:t>
            </a:r>
            <a:r>
              <a:rPr lang="en-IN" dirty="0" smtClean="0"/>
              <a:t>.</a:t>
            </a:r>
          </a:p>
          <a:p>
            <a:r>
              <a:rPr lang="en-IN" dirty="0" err="1"/>
              <a:t>DevOps</a:t>
            </a:r>
            <a:r>
              <a:rPr lang="en-IN" dirty="0"/>
              <a:t> Projects does all the work for the initial configuration of a </a:t>
            </a:r>
            <a:r>
              <a:rPr lang="en-IN" dirty="0" err="1"/>
              <a:t>DevOps</a:t>
            </a:r>
            <a:r>
              <a:rPr lang="en-IN" dirty="0"/>
              <a:t> pipeline including everything from setting up the initial Git repository, configuring the CI/CD pipeline, creating an Application Insights resource for monitoring, and providing a single view of the entire solution with the creation of a </a:t>
            </a:r>
            <a:r>
              <a:rPr lang="en-IN" dirty="0" err="1"/>
              <a:t>DevOps</a:t>
            </a:r>
            <a:r>
              <a:rPr lang="en-IN" dirty="0"/>
              <a:t> Projects dashboard in the Azure portal.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whom it is helpful</a:t>
            </a:r>
            <a:endParaRPr lang="en-IN" dirty="0"/>
          </a:p>
        </p:txBody>
      </p:sp>
      <p:sp>
        <p:nvSpPr>
          <p:cNvPr id="3" name="Content Placeholder 2"/>
          <p:cNvSpPr>
            <a:spLocks noGrp="1"/>
          </p:cNvSpPr>
          <p:nvPr>
            <p:ph idx="1"/>
          </p:nvPr>
        </p:nvSpPr>
        <p:spPr/>
        <p:txBody>
          <a:bodyPr/>
          <a:lstStyle/>
          <a:p>
            <a:r>
              <a:rPr lang="en-IN" dirty="0"/>
              <a:t>Continuous integration has become a very integral part of any software development process. It will help the software testing professionals who would like to learn how to build and test their projects continuously in order to help the developers integrate the changes to the project as quickly as possible and obtain fresh builds.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Create an ASP.NET sample </a:t>
            </a:r>
            <a:r>
              <a:rPr lang="en-IN" dirty="0" err="1"/>
              <a:t>DevOps</a:t>
            </a:r>
            <a:r>
              <a:rPr lang="en-IN" dirty="0"/>
              <a:t> project using </a:t>
            </a:r>
            <a:r>
              <a:rPr lang="en-IN" b="1" dirty="0"/>
              <a:t>Azure </a:t>
            </a:r>
            <a:r>
              <a:rPr lang="en-IN" b="1" dirty="0" err="1"/>
              <a:t>DevOps</a:t>
            </a:r>
            <a:r>
              <a:rPr lang="en-IN" b="1" dirty="0"/>
              <a:t> Project</a:t>
            </a:r>
            <a:r>
              <a:rPr lang="en-IN" dirty="0"/>
              <a:t> feature in Azure</a:t>
            </a:r>
          </a:p>
          <a:p>
            <a:r>
              <a:rPr lang="en-IN" dirty="0"/>
              <a:t>Examine the CI/CD pipelines configured by </a:t>
            </a:r>
            <a:r>
              <a:rPr lang="en-IN" b="1" dirty="0"/>
              <a:t>Azure </a:t>
            </a:r>
            <a:r>
              <a:rPr lang="en-IN" b="1" dirty="0" err="1"/>
              <a:t>DevOps</a:t>
            </a:r>
            <a:r>
              <a:rPr lang="en-IN" b="1" dirty="0"/>
              <a:t> Project</a:t>
            </a:r>
            <a:endParaRPr lang="en-IN" dirty="0"/>
          </a:p>
          <a:p>
            <a:r>
              <a:rPr lang="en-IN" dirty="0"/>
              <a:t>Commit the code changes and execute CI/CD</a:t>
            </a:r>
          </a:p>
          <a:p>
            <a:r>
              <a:rPr lang="en-IN" dirty="0"/>
              <a:t>Configure Azure Application Insights monitoring</a:t>
            </a:r>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endParaRPr lang="en-US" dirty="0"/>
          </a:p>
        </p:txBody>
      </p:sp>
      <p:sp>
        <p:nvSpPr>
          <p:cNvPr id="3" name="Content Placeholder 2"/>
          <p:cNvSpPr>
            <a:spLocks noGrp="1"/>
          </p:cNvSpPr>
          <p:nvPr>
            <p:ph idx="1"/>
          </p:nvPr>
        </p:nvSpPr>
        <p:spPr/>
        <p:txBody>
          <a:bodyPr/>
          <a:lstStyle/>
          <a:p>
            <a:r>
              <a:rPr lang="en-US" dirty="0" err="1" smtClean="0"/>
              <a:t>DevOps</a:t>
            </a:r>
            <a:r>
              <a:rPr lang="en-US" dirty="0" smtClean="0"/>
              <a:t> is the fast software development and deployment to enable continuous delivery of value to end users by achieving incremental software delivery. Cross-discipline teams follow these phases of </a:t>
            </a:r>
            <a:r>
              <a:rPr lang="en-US" dirty="0" err="1" smtClean="0"/>
              <a:t>DevOps</a:t>
            </a:r>
            <a:r>
              <a:rPr lang="en-US" dirty="0" smtClean="0"/>
              <a:t> through their delivery pipeline to get products to market quickly.</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928662" y="500042"/>
            <a:ext cx="6943725" cy="3438525"/>
          </a:xfrm>
          <a:prstGeom prst="rect">
            <a:avLst/>
          </a:prstGeom>
          <a:noFill/>
          <a:ln w="9525">
            <a:noFill/>
            <a:miter lim="800000"/>
            <a:headEnd/>
            <a:tailEnd/>
          </a:ln>
          <a:effectLst/>
        </p:spPr>
      </p:pic>
      <p:sp>
        <p:nvSpPr>
          <p:cNvPr id="5" name="Rectangle 4"/>
          <p:cNvSpPr/>
          <p:nvPr/>
        </p:nvSpPr>
        <p:spPr>
          <a:xfrm>
            <a:off x="1071538" y="4143380"/>
            <a:ext cx="6929486" cy="923330"/>
          </a:xfrm>
          <a:prstGeom prst="rect">
            <a:avLst/>
          </a:prstGeom>
        </p:spPr>
        <p:txBody>
          <a:bodyPr wrap="square">
            <a:spAutoFit/>
          </a:bodyPr>
          <a:lstStyle/>
          <a:p>
            <a:r>
              <a:rPr lang="en-US" dirty="0" smtClean="0"/>
              <a:t>Microsoft is rebranding and repositioning its Visual Studio Team Services (VSTS) coding collaboration service as 'Azure </a:t>
            </a:r>
            <a:r>
              <a:rPr lang="en-US" dirty="0" err="1" smtClean="0"/>
              <a:t>DevOps</a:t>
            </a:r>
            <a:r>
              <a:rPr lang="en-US" dirty="0" smtClean="0"/>
              <a:t>,' VSTS users will be automatically upgraded to Azure </a:t>
            </a:r>
            <a:r>
              <a:rPr lang="en-US" dirty="0" err="1" smtClean="0"/>
              <a:t>DevOps</a:t>
            </a:r>
            <a:r>
              <a:rPr lang="en-US" dirty="0" smtClean="0"/>
              <a:t> functionality.</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Azure </a:t>
            </a:r>
            <a:r>
              <a:rPr lang="en-US" dirty="0" err="1" smtClean="0"/>
              <a:t>DevOps</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70000" lnSpcReduction="20000"/>
          </a:bodyPr>
          <a:lstStyle/>
          <a:p>
            <a:pPr fontAlgn="t"/>
            <a:r>
              <a:rPr lang="en-US" dirty="0" smtClean="0"/>
              <a:t>Azure </a:t>
            </a:r>
            <a:r>
              <a:rPr lang="en-US" dirty="0" err="1" smtClean="0"/>
              <a:t>DevOps</a:t>
            </a:r>
            <a:r>
              <a:rPr lang="en-US" dirty="0" smtClean="0"/>
              <a:t>, a modern </a:t>
            </a:r>
            <a:r>
              <a:rPr lang="en-US" dirty="0" err="1" smtClean="0"/>
              <a:t>DevOps</a:t>
            </a:r>
            <a:r>
              <a:rPr lang="en-US" dirty="0" smtClean="0"/>
              <a:t> tool of planning, developing, testing and deploying modern apps with optimized release cycle for quality delivery of applications. </a:t>
            </a:r>
          </a:p>
          <a:p>
            <a:pPr fontAlgn="t"/>
            <a:r>
              <a:rPr lang="en-US" dirty="0" smtClean="0"/>
              <a:t>Azure </a:t>
            </a:r>
            <a:r>
              <a:rPr lang="en-US" dirty="0" err="1" smtClean="0"/>
              <a:t>DevOps</a:t>
            </a:r>
            <a:r>
              <a:rPr lang="en-US" dirty="0" smtClean="0"/>
              <a:t> provides a tool which can help you to track software building progress and help you to take decision to deliver great software to end users. </a:t>
            </a:r>
          </a:p>
          <a:p>
            <a:pPr fontAlgn="t"/>
            <a:r>
              <a:rPr lang="en-US" dirty="0" smtClean="0"/>
              <a:t>Azure </a:t>
            </a:r>
            <a:r>
              <a:rPr lang="en-US" dirty="0" err="1" smtClean="0"/>
              <a:t>DevOps</a:t>
            </a:r>
            <a:r>
              <a:rPr lang="en-US" dirty="0" smtClean="0"/>
              <a:t> services are not dependent on cloud or platform.</a:t>
            </a:r>
          </a:p>
          <a:p>
            <a:pPr fontAlgn="t"/>
            <a:r>
              <a:rPr lang="en-US" dirty="0" smtClean="0"/>
              <a:t> Azure </a:t>
            </a:r>
            <a:r>
              <a:rPr lang="en-US" dirty="0" err="1" smtClean="0"/>
              <a:t>DevOps</a:t>
            </a:r>
            <a:r>
              <a:rPr lang="en-US" dirty="0" smtClean="0"/>
              <a:t> includes the following services :</a:t>
            </a:r>
          </a:p>
          <a:p>
            <a:pPr fontAlgn="t"/>
            <a:r>
              <a:rPr lang="en-US" dirty="0" smtClean="0"/>
              <a:t>Azure </a:t>
            </a:r>
            <a:r>
              <a:rPr lang="en-US" dirty="0" err="1" smtClean="0"/>
              <a:t>DevOps</a:t>
            </a:r>
            <a:r>
              <a:rPr lang="en-US" dirty="0" smtClean="0"/>
              <a:t> includes </a:t>
            </a:r>
            <a:r>
              <a:rPr lang="en-US" dirty="0" err="1" smtClean="0"/>
              <a:t>Git</a:t>
            </a:r>
            <a:r>
              <a:rPr lang="en-US" dirty="0" smtClean="0"/>
              <a:t> repositories as source control, </a:t>
            </a:r>
          </a:p>
          <a:p>
            <a:pPr fontAlgn="t"/>
            <a:r>
              <a:rPr lang="en-US" dirty="0" smtClean="0"/>
              <a:t>build and release management tools,</a:t>
            </a:r>
          </a:p>
          <a:p>
            <a:pPr fontAlgn="t"/>
            <a:r>
              <a:rPr lang="en-US" dirty="0" smtClean="0"/>
              <a:t> work planning and tracking tools, </a:t>
            </a:r>
          </a:p>
          <a:p>
            <a:pPr fontAlgn="t"/>
            <a:r>
              <a:rPr lang="en-US" dirty="0" smtClean="0"/>
              <a:t>testing tools </a:t>
            </a:r>
          </a:p>
          <a:p>
            <a:pPr fontAlgn="t"/>
            <a:r>
              <a:rPr lang="en-US" dirty="0" smtClean="0"/>
              <a:t>and support services like Slack, </a:t>
            </a:r>
            <a:r>
              <a:rPr lang="en-US" dirty="0" err="1" smtClean="0"/>
              <a:t>Trello</a:t>
            </a:r>
            <a:r>
              <a:rPr lang="en-US" dirty="0" smtClean="0"/>
              <a:t> and Azure services.</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776288" y="2405063"/>
            <a:ext cx="7591425" cy="204787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Azure Pipelines (Build and Release)</a:t>
            </a:r>
            <a:br>
              <a:rPr lang="en-US" dirty="0" smtClean="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Azure Pipeline is a cloud-hosted pipelines for fast CI/CD that works with any language, platform, and cloud.</a:t>
            </a:r>
          </a:p>
          <a:p>
            <a:r>
              <a:rPr lang="en-US" dirty="0" smtClean="0"/>
              <a:t> By connecting to any source control like </a:t>
            </a:r>
            <a:r>
              <a:rPr lang="en-US" dirty="0" err="1" smtClean="0"/>
              <a:t>GitHub</a:t>
            </a:r>
            <a:r>
              <a:rPr lang="en-US" dirty="0" smtClean="0"/>
              <a:t>, this service can release changes continuously to any cloud.</a:t>
            </a:r>
          </a:p>
          <a:p>
            <a:r>
              <a:rPr lang="en-US" dirty="0" smtClean="0"/>
              <a:t> YAML files are very useful in writing build and release definitions. Azure Pipelines has components like build, release, library, task groups, deployment groups. </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Azure Boards (Work)</a:t>
            </a:r>
            <a:br>
              <a:rPr lang="en-US" dirty="0" smtClean="0"/>
            </a:br>
            <a:endParaRPr lang="en-US" dirty="0"/>
          </a:p>
        </p:txBody>
      </p:sp>
      <p:sp>
        <p:nvSpPr>
          <p:cNvPr id="3" name="Content Placeholder 2"/>
          <p:cNvSpPr>
            <a:spLocks noGrp="1"/>
          </p:cNvSpPr>
          <p:nvPr>
            <p:ph idx="1"/>
          </p:nvPr>
        </p:nvSpPr>
        <p:spPr/>
        <p:txBody>
          <a:bodyPr>
            <a:normAutofit fontScale="77500" lnSpcReduction="20000"/>
          </a:bodyPr>
          <a:lstStyle/>
          <a:p>
            <a:pPr fontAlgn="t"/>
            <a:r>
              <a:rPr lang="en-US" dirty="0" smtClean="0"/>
              <a:t>Azure Boards helps to plan, track, and discuss work across the team. Azure Boards is a powerful agile tool for managing </a:t>
            </a:r>
            <a:r>
              <a:rPr lang="en-US" dirty="0" err="1" smtClean="0"/>
              <a:t>Kanban</a:t>
            </a:r>
            <a:r>
              <a:rPr lang="en-US" dirty="0" smtClean="0"/>
              <a:t> board, reporting, product backlog.</a:t>
            </a:r>
          </a:p>
          <a:p>
            <a:pPr fontAlgn="t"/>
            <a:r>
              <a:rPr lang="en-US" dirty="0" smtClean="0"/>
              <a:t>Azure boards have components like work items, backlogs, Boards, queries, sprints details.</a:t>
            </a:r>
          </a:p>
          <a:p>
            <a:pPr fontAlgn="t"/>
            <a:r>
              <a:rPr lang="en-US" dirty="0" smtClean="0"/>
              <a:t>Work item can be bug, epic, issue, task or features. This service is sprint ready and built for insights to improve productivity.</a:t>
            </a:r>
          </a:p>
          <a:p>
            <a:pPr fontAlgn="t"/>
            <a:r>
              <a:rPr lang="en-US" dirty="0" smtClean="0"/>
              <a:t>We can manage user authentication and authorization, team, project, and organization-level settings. Azure Boards helps you to write query to retrieve specific work items from the system.</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Azure Artifacts (Packages)</a:t>
            </a:r>
            <a:br>
              <a:rPr lang="en-US" dirty="0" smtClean="0"/>
            </a:br>
            <a:endParaRPr lang="en-US" dirty="0"/>
          </a:p>
        </p:txBody>
      </p:sp>
      <p:sp>
        <p:nvSpPr>
          <p:cNvPr id="3" name="Content Placeholder 2"/>
          <p:cNvSpPr>
            <a:spLocks noGrp="1"/>
          </p:cNvSpPr>
          <p:nvPr>
            <p:ph idx="1"/>
          </p:nvPr>
        </p:nvSpPr>
        <p:spPr/>
        <p:txBody>
          <a:bodyPr>
            <a:normAutofit fontScale="92500"/>
          </a:bodyPr>
          <a:lstStyle/>
          <a:p>
            <a:pPr fontAlgn="t"/>
            <a:r>
              <a:rPr lang="en-US" dirty="0" smtClean="0"/>
              <a:t>Azure Artifact service manages the dependencies used in source code. Azure Artifacts can host and share package (like NPM, </a:t>
            </a:r>
            <a:r>
              <a:rPr lang="en-US" dirty="0" err="1" smtClean="0"/>
              <a:t>Nuget</a:t>
            </a:r>
            <a:r>
              <a:rPr lang="en-US" dirty="0" smtClean="0"/>
              <a:t>, Maven) feeds from public and private sources.</a:t>
            </a:r>
          </a:p>
          <a:p>
            <a:pPr fontAlgn="t"/>
            <a:r>
              <a:rPr lang="en-US" dirty="0" smtClean="0"/>
              <a:t>These artifacts simplify job building process.</a:t>
            </a:r>
          </a:p>
          <a:p>
            <a:pPr fontAlgn="t"/>
            <a:r>
              <a:rPr lang="en-US" dirty="0" smtClean="0"/>
              <a:t>These stored artifacts are easy to integrate with Azure Pipelines.</a:t>
            </a:r>
          </a:p>
          <a:p>
            <a:pPr fontAlgn="t"/>
            <a:r>
              <a:rPr lang="en-US" dirty="0" smtClean="0"/>
              <a:t>Azure Artifacts are managed package hosted on cloud and indexed.</a:t>
            </a: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Azure Repos</a:t>
            </a:r>
            <a:br>
              <a:rPr lang="en-US" dirty="0" smtClean="0"/>
            </a:br>
            <a:endParaRPr lang="en-US" dirty="0"/>
          </a:p>
        </p:txBody>
      </p:sp>
      <p:sp>
        <p:nvSpPr>
          <p:cNvPr id="3" name="Content Placeholder 2"/>
          <p:cNvSpPr>
            <a:spLocks noGrp="1"/>
          </p:cNvSpPr>
          <p:nvPr>
            <p:ph idx="1"/>
          </p:nvPr>
        </p:nvSpPr>
        <p:spPr/>
        <p:txBody>
          <a:bodyPr>
            <a:normAutofit fontScale="77500" lnSpcReduction="20000"/>
          </a:bodyPr>
          <a:lstStyle/>
          <a:p>
            <a:pPr fontAlgn="t"/>
            <a:r>
              <a:rPr lang="en-US" dirty="0" smtClean="0"/>
              <a:t>Azure </a:t>
            </a:r>
            <a:r>
              <a:rPr lang="en-US" dirty="0" err="1" smtClean="0"/>
              <a:t>Reops</a:t>
            </a:r>
            <a:r>
              <a:rPr lang="en-US" dirty="0" smtClean="0"/>
              <a:t> service includes unlimited cloud-hosted private </a:t>
            </a:r>
            <a:r>
              <a:rPr lang="en-US" dirty="0" err="1" smtClean="0"/>
              <a:t>Git</a:t>
            </a:r>
            <a:r>
              <a:rPr lang="en-US" dirty="0" smtClean="0"/>
              <a:t> repository for your project. This is standard </a:t>
            </a:r>
            <a:r>
              <a:rPr lang="en-US" dirty="0" err="1" smtClean="0"/>
              <a:t>Git</a:t>
            </a:r>
            <a:r>
              <a:rPr lang="en-US" dirty="0" smtClean="0"/>
              <a:t> service and works as distributed source controls.</a:t>
            </a:r>
          </a:p>
          <a:p>
            <a:pPr fontAlgn="t"/>
            <a:r>
              <a:rPr lang="en-US" dirty="0" smtClean="0"/>
              <a:t>Azure Repos supports all </a:t>
            </a:r>
            <a:r>
              <a:rPr lang="en-US" dirty="0" err="1" smtClean="0"/>
              <a:t>Git</a:t>
            </a:r>
            <a:r>
              <a:rPr lang="en-US" dirty="0" smtClean="0"/>
              <a:t> clients and all IDEs, all editor.</a:t>
            </a:r>
          </a:p>
          <a:p>
            <a:pPr fontAlgn="t"/>
            <a:r>
              <a:rPr lang="en-US" dirty="0" smtClean="0"/>
              <a:t>You may do effective </a:t>
            </a:r>
            <a:r>
              <a:rPr lang="en-US" dirty="0" err="1" smtClean="0"/>
              <a:t>Git</a:t>
            </a:r>
            <a:r>
              <a:rPr lang="en-US" dirty="0" smtClean="0"/>
              <a:t> code review, can raise pull requests.</a:t>
            </a:r>
          </a:p>
          <a:p>
            <a:pPr fontAlgn="t"/>
            <a:r>
              <a:rPr lang="en-US" dirty="0" smtClean="0"/>
              <a:t>Azure Repos supports branching strategy, so that you can we can merge the code after successful build and passing all the test case to maintain high code quality.</a:t>
            </a:r>
          </a:p>
          <a:p>
            <a:pPr fontAlgn="t"/>
            <a:r>
              <a:rPr lang="en-US" dirty="0" smtClean="0"/>
              <a:t>Access to the repositories are managed by Azure AD, hence source code access management is fast and easy.</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Azure Test Plans</a:t>
            </a:r>
            <a:br>
              <a:rPr lang="en-US" dirty="0" smtClean="0"/>
            </a:br>
            <a:endParaRPr lang="en-US" dirty="0"/>
          </a:p>
        </p:txBody>
      </p:sp>
      <p:sp>
        <p:nvSpPr>
          <p:cNvPr id="3" name="Content Placeholder 2"/>
          <p:cNvSpPr>
            <a:spLocks noGrp="1"/>
          </p:cNvSpPr>
          <p:nvPr>
            <p:ph idx="1"/>
          </p:nvPr>
        </p:nvSpPr>
        <p:spPr/>
        <p:txBody>
          <a:bodyPr>
            <a:normAutofit fontScale="85000" lnSpcReduction="10000"/>
          </a:bodyPr>
          <a:lstStyle/>
          <a:p>
            <a:pPr fontAlgn="t"/>
            <a:r>
              <a:rPr lang="en-US" dirty="0" smtClean="0"/>
              <a:t>Azure test plan service helps to do automated and manual testing. Testing of an app is integral part of CI/CD and agile process. Simple XML files can be used for load testing as well.</a:t>
            </a:r>
          </a:p>
          <a:p>
            <a:pPr fontAlgn="t"/>
            <a:r>
              <a:rPr lang="en-US" dirty="0" smtClean="0"/>
              <a:t>Azure Test Plans provides manual and exploratory testing tools. Hence, executing multiple scenario based scripted test gives end to end traceability.</a:t>
            </a:r>
          </a:p>
          <a:p>
            <a:pPr fontAlgn="t"/>
            <a:r>
              <a:rPr lang="en-US" dirty="0" smtClean="0"/>
              <a:t>Test results are beneficial to record software bugs and defects.</a:t>
            </a:r>
          </a:p>
          <a:p>
            <a:pPr fontAlgn="t"/>
            <a:r>
              <a:rPr lang="en-US" dirty="0" smtClean="0"/>
              <a:t>Automated tests will typically execute in a Pipeline.</a:t>
            </a:r>
          </a:p>
          <a:p>
            <a:pPr fontAlgn="t"/>
            <a:r>
              <a:rPr lang="en-US" dirty="0" smtClean="0"/>
              <a:t>Stakeholder’s feedback can be captured in work items.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CI</a:t>
            </a:r>
            <a:endParaRPr lang="en-IN" dirty="0"/>
          </a:p>
        </p:txBody>
      </p:sp>
      <p:sp>
        <p:nvSpPr>
          <p:cNvPr id="3" name="Content Placeholder 2"/>
          <p:cNvSpPr>
            <a:spLocks noGrp="1"/>
          </p:cNvSpPr>
          <p:nvPr>
            <p:ph idx="1"/>
          </p:nvPr>
        </p:nvSpPr>
        <p:spPr/>
        <p:txBody>
          <a:bodyPr>
            <a:normAutofit/>
          </a:bodyPr>
          <a:lstStyle/>
          <a:p>
            <a:r>
              <a:rPr lang="en-IN" dirty="0"/>
              <a:t>Continuous Integration was first introduced in the year 2000 with the software known as </a:t>
            </a:r>
            <a:r>
              <a:rPr lang="en-IN" b="1" dirty="0"/>
              <a:t>Cruise Control</a:t>
            </a:r>
            <a:r>
              <a:rPr lang="en-IN" dirty="0" smtClean="0"/>
              <a:t>.</a:t>
            </a:r>
          </a:p>
          <a:p>
            <a:r>
              <a:rPr lang="en-IN" dirty="0"/>
              <a:t>Why Continuous Integration?</a:t>
            </a:r>
          </a:p>
          <a:p>
            <a:r>
              <a:rPr lang="en-IN" dirty="0"/>
              <a:t>top 7 reasons why we think you should be using CI and why you should consider it from the beginning of your project.</a:t>
            </a: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Azure </a:t>
            </a:r>
            <a:r>
              <a:rPr lang="en-US" dirty="0" err="1" smtClean="0"/>
              <a:t>DevOps</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55000" lnSpcReduction="20000"/>
          </a:bodyPr>
          <a:lstStyle/>
          <a:p>
            <a:r>
              <a:rPr lang="en-US" b="1" dirty="0" smtClean="0"/>
              <a:t>Continuous Integration &amp; Continuous Delivery (CI - CD)</a:t>
            </a:r>
          </a:p>
          <a:p>
            <a:pPr fontAlgn="t"/>
            <a:r>
              <a:rPr lang="en-US" dirty="0" smtClean="0"/>
              <a:t>When the code is committed, it automatically builds and is tested for errors, enabling bugs detection early. Business organizations can achieve fast and identical deployment to the production environment at any given time.</a:t>
            </a:r>
          </a:p>
          <a:p>
            <a:r>
              <a:rPr lang="en-US" b="1" dirty="0" smtClean="0"/>
              <a:t>Automation Testing</a:t>
            </a:r>
          </a:p>
          <a:p>
            <a:pPr fontAlgn="t"/>
            <a:r>
              <a:rPr lang="en-US" dirty="0" smtClean="0"/>
              <a:t>The use of automated tests, such as security and compliance tests identify problems at the testing phase. We can quickly provision resources and configures the entire production environment in a quick time.</a:t>
            </a:r>
          </a:p>
          <a:p>
            <a:r>
              <a:rPr lang="en-US" b="1" dirty="0" smtClean="0"/>
              <a:t>Any Platform, Any Language</a:t>
            </a:r>
          </a:p>
          <a:p>
            <a:pPr fontAlgn="t"/>
            <a:r>
              <a:rPr lang="en-US" dirty="0" smtClean="0"/>
              <a:t>It supports various platforms and a runs on multiple frameworks. The developers using Java, Node, PHP, .NET, and Python can efficiently work on it.</a:t>
            </a:r>
          </a:p>
          <a:p>
            <a:r>
              <a:rPr lang="en-US" b="1" dirty="0" smtClean="0"/>
              <a:t>App Insights</a:t>
            </a:r>
          </a:p>
          <a:p>
            <a:pPr fontAlgn="t"/>
            <a:r>
              <a:rPr lang="en-US" dirty="0" smtClean="0"/>
              <a:t>Azure Application Insights provides insights through application performance management and instant analytics. You can monitor infrastructure health with Azure Log Analytics and Azure Monitor.</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Tools for Azure </a:t>
            </a:r>
            <a:r>
              <a:rPr lang="en-US" dirty="0" err="1" smtClean="0"/>
              <a:t>DevOps</a:t>
            </a:r>
            <a:r>
              <a:rPr lang="en-US" dirty="0" smtClean="0"/>
              <a:t/>
            </a:r>
            <a:br>
              <a:rPr lang="en-US" dirty="0" smtClean="0"/>
            </a:b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642910" y="1142984"/>
            <a:ext cx="7648575" cy="318135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pPr fontAlgn="t"/>
            <a:r>
              <a:rPr lang="en-US" dirty="0" smtClean="0"/>
              <a:t>VSTS is IDE software developed to manage software development and deployment. VSTS is rebranded as Azure </a:t>
            </a:r>
            <a:r>
              <a:rPr lang="en-US" dirty="0" err="1" smtClean="0"/>
              <a:t>DevOps</a:t>
            </a:r>
            <a:r>
              <a:rPr lang="en-US" dirty="0" smtClean="0"/>
              <a:t>.</a:t>
            </a:r>
          </a:p>
          <a:p>
            <a:pPr fontAlgn="t"/>
            <a:r>
              <a:rPr lang="en-US" dirty="0" smtClean="0"/>
              <a:t>Azure </a:t>
            </a:r>
            <a:r>
              <a:rPr lang="en-US" dirty="0" err="1" smtClean="0"/>
              <a:t>DevOps</a:t>
            </a:r>
            <a:r>
              <a:rPr lang="en-US" dirty="0" smtClean="0"/>
              <a:t> has five components like Azure Pipelines, Azure Boards, Azure Artifacts, Azure Repos, Azure Test Plans.</a:t>
            </a:r>
          </a:p>
          <a:p>
            <a:pPr fontAlgn="t"/>
            <a:r>
              <a:rPr lang="en-US" dirty="0" smtClean="0"/>
              <a:t>Azure </a:t>
            </a:r>
            <a:r>
              <a:rPr lang="en-US" dirty="0" err="1" smtClean="0"/>
              <a:t>DevOps</a:t>
            </a:r>
            <a:r>
              <a:rPr lang="en-US" dirty="0" smtClean="0"/>
              <a:t> is free for open source projects and small projects (up to five users).</a:t>
            </a:r>
          </a:p>
          <a:p>
            <a:pPr fontAlgn="t"/>
            <a:r>
              <a:rPr lang="en-US" dirty="0" smtClean="0"/>
              <a:t>Azure </a:t>
            </a:r>
            <a:r>
              <a:rPr lang="en-US" dirty="0" err="1" smtClean="0"/>
              <a:t>DevOps</a:t>
            </a:r>
            <a:r>
              <a:rPr lang="en-US" dirty="0" smtClean="0"/>
              <a:t> helps you plan your project with Agile tools, manages your code using </a:t>
            </a:r>
            <a:r>
              <a:rPr lang="en-US" dirty="0" err="1" smtClean="0"/>
              <a:t>Git</a:t>
            </a:r>
            <a:r>
              <a:rPr lang="en-US" dirty="0" smtClean="0"/>
              <a:t>, and deploys your code through the CI/CD system</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Microsoft Azure?</a:t>
            </a:r>
            <a:endParaRPr lang="en-US" dirty="0"/>
          </a:p>
        </p:txBody>
      </p:sp>
      <p:sp>
        <p:nvSpPr>
          <p:cNvPr id="3" name="Content Placeholder 2"/>
          <p:cNvSpPr>
            <a:spLocks noGrp="1"/>
          </p:cNvSpPr>
          <p:nvPr>
            <p:ph idx="1"/>
          </p:nvPr>
        </p:nvSpPr>
        <p:spPr/>
        <p:txBody>
          <a:bodyPr/>
          <a:lstStyle/>
          <a:p>
            <a:r>
              <a:rPr lang="en-US" dirty="0" smtClean="0"/>
              <a:t>Azure is a cloud computing platform and an online portal that allows you to access and manage cloud services and resources provided by Microsoft. These services and resources include storing your data and transforming it, depending on your requirements. To get access to these resources and services, all you need to have is an active internet connection and the ability to connect to the Azure portal.</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that you should know about Azure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It was launched on February 1, 2010, significantly later than its main competitor, AWS.</a:t>
            </a:r>
          </a:p>
          <a:p>
            <a:r>
              <a:rPr lang="en-US" dirty="0" smtClean="0"/>
              <a:t>It’s free to start and follows a pay-per-use model, which means you pay only for the services you opt for.</a:t>
            </a:r>
          </a:p>
          <a:p>
            <a:r>
              <a:rPr lang="en-US" dirty="0" smtClean="0"/>
              <a:t>Interestingly, 80 percent of the Fortune 500 companies use Azure services for their cloud computing needs.</a:t>
            </a:r>
          </a:p>
          <a:p>
            <a:r>
              <a:rPr lang="en-US" dirty="0" smtClean="0"/>
              <a:t>Azure supports multiple programming languages, including Java, Node Js, and C#.</a:t>
            </a:r>
          </a:p>
          <a:p>
            <a:r>
              <a:rPr lang="en-US" dirty="0" smtClean="0"/>
              <a:t>Another benefit of Azure is the number of data centers it has around the world. There are 42 Azure data centers spread around the globe, which is the highest number of data centers for any cloud platform. Also, Azure is planning to get 12 more data centers, which will increase the number of data centers to 54, shortly.</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Various Azure Services and How does Azure Work?</a:t>
            </a:r>
            <a:br>
              <a:rPr lang="en-US" dirty="0" smtClean="0"/>
            </a:br>
            <a:endParaRPr lang="en-US" dirty="0"/>
          </a:p>
        </p:txBody>
      </p:sp>
      <p:sp>
        <p:nvSpPr>
          <p:cNvPr id="3" name="Content Placeholder 2"/>
          <p:cNvSpPr>
            <a:spLocks noGrp="1"/>
          </p:cNvSpPr>
          <p:nvPr>
            <p:ph idx="1"/>
          </p:nvPr>
        </p:nvSpPr>
        <p:spPr/>
        <p:txBody>
          <a:bodyPr/>
          <a:lstStyle/>
          <a:p>
            <a:r>
              <a:rPr lang="en-US" dirty="0" smtClean="0"/>
              <a:t>Azure provides more than 200 services, are divided into 18 categories. These categories include computing, networking, storage, </a:t>
            </a:r>
            <a:r>
              <a:rPr lang="en-US" dirty="0" err="1" smtClean="0"/>
              <a:t>IoT</a:t>
            </a:r>
            <a:r>
              <a:rPr lang="en-US" dirty="0" smtClean="0"/>
              <a:t>, migration, mobile, analytics, containers, artificial intelligence, and other machine learning, integration, management tools, developer tools, security, databases, </a:t>
            </a:r>
            <a:r>
              <a:rPr lang="en-US" dirty="0" err="1" smtClean="0"/>
              <a:t>DevOps</a:t>
            </a:r>
            <a:r>
              <a:rPr lang="en-US" dirty="0" smtClean="0"/>
              <a:t>, media identity, and web services. </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services by category:</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Virtual Machine</a:t>
            </a:r>
          </a:p>
          <a:p>
            <a:r>
              <a:rPr lang="en-US" dirty="0" smtClean="0"/>
              <a:t>This service enables you to create a virtual machine in Windows, Linux or any other configuration in seconds.</a:t>
            </a:r>
          </a:p>
          <a:p>
            <a:r>
              <a:rPr lang="en-US" dirty="0" smtClean="0"/>
              <a:t>Cloud Service</a:t>
            </a:r>
          </a:p>
          <a:p>
            <a:r>
              <a:rPr lang="en-US" dirty="0" smtClean="0"/>
              <a:t>This service lets you create scalable applications within the cloud. Once the application is deployed, everything, including provisioning, load balancing, and health monitoring, is taken care of by Azure. </a:t>
            </a:r>
          </a:p>
          <a:p>
            <a:r>
              <a:rPr lang="en-US" dirty="0" smtClean="0"/>
              <a:t>Service Fabric</a:t>
            </a:r>
          </a:p>
          <a:p>
            <a:r>
              <a:rPr lang="en-US" dirty="0" smtClean="0"/>
              <a:t>With service fabric, the process of developing a </a:t>
            </a:r>
            <a:r>
              <a:rPr lang="en-US" dirty="0" err="1" smtClean="0"/>
              <a:t>microservice</a:t>
            </a:r>
            <a:r>
              <a:rPr lang="en-US" dirty="0" smtClean="0"/>
              <a:t> is immensely simplified. </a:t>
            </a:r>
            <a:r>
              <a:rPr lang="en-US" dirty="0" err="1" smtClean="0"/>
              <a:t>Microservice</a:t>
            </a:r>
            <a:r>
              <a:rPr lang="en-US" dirty="0" smtClean="0"/>
              <a:t> is an application that contains other bundled smaller applications.</a:t>
            </a:r>
          </a:p>
          <a:p>
            <a:r>
              <a:rPr lang="en-US" dirty="0" smtClean="0"/>
              <a:t>Functions</a:t>
            </a:r>
          </a:p>
          <a:p>
            <a:r>
              <a:rPr lang="en-US" dirty="0" smtClean="0"/>
              <a:t>With functions, you can create applications in any programming language. The best part about this service is that you need not worry about hardware requirements while developing applications because Azure takes care of that. All you need to do is provide the code.</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Networking</a:t>
            </a:r>
            <a:br>
              <a:rPr lang="en-US" dirty="0" smtClean="0"/>
            </a:b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Azure CDN</a:t>
            </a:r>
          </a:p>
          <a:p>
            <a:r>
              <a:rPr lang="en-US" dirty="0" smtClean="0"/>
              <a:t>Azure CDN (Content Delivery Network) is for delivering content to users. It uses a high bandwidth, and content can be transferred to any person around the globe. The CDN service uses a network of servers placed strategically around the globe so that the users can access the data as soon as possible.</a:t>
            </a:r>
          </a:p>
          <a:p>
            <a:r>
              <a:rPr lang="en-US" dirty="0" smtClean="0"/>
              <a:t>Express Route </a:t>
            </a:r>
          </a:p>
          <a:p>
            <a:r>
              <a:rPr lang="en-US" dirty="0" smtClean="0"/>
              <a:t>This service lets you connect your on-premise network to the Microsoft cloud or any other services that you want, through a private connection. So, the only communications that will happen here will be between the enterprise network and the service that you want. </a:t>
            </a:r>
          </a:p>
          <a:p>
            <a:r>
              <a:rPr lang="en-US" dirty="0" smtClean="0"/>
              <a:t>Virtual network</a:t>
            </a:r>
          </a:p>
          <a:p>
            <a:r>
              <a:rPr lang="en-US" dirty="0" smtClean="0"/>
              <a:t>The virtual network allows you to have any of the Azure services communicate with one another privately and securely. </a:t>
            </a:r>
          </a:p>
          <a:p>
            <a:r>
              <a:rPr lang="en-US" dirty="0" smtClean="0"/>
              <a:t>Azure DNS</a:t>
            </a:r>
          </a:p>
          <a:p>
            <a:r>
              <a:rPr lang="en-US" dirty="0" smtClean="0"/>
              <a:t>This service allows you to host your DNS domains or system domains on Azure.</a:t>
            </a:r>
          </a:p>
          <a:p>
            <a:pPr>
              <a:buNone/>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Storage</a:t>
            </a:r>
            <a:br>
              <a:rPr lang="en-US" dirty="0" smtClean="0"/>
            </a:b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Disk Storage </a:t>
            </a:r>
          </a:p>
          <a:p>
            <a:r>
              <a:rPr lang="en-US" dirty="0" smtClean="0"/>
              <a:t>This service allows you to choose from either HDD (Hard Disk Drive) or SSD (Solid State Drive) as your storage option along with your virtual machine.</a:t>
            </a:r>
          </a:p>
          <a:p>
            <a:r>
              <a:rPr lang="en-US" dirty="0" smtClean="0"/>
              <a:t>Blob Storage </a:t>
            </a:r>
          </a:p>
          <a:p>
            <a:r>
              <a:rPr lang="en-US" dirty="0" smtClean="0"/>
              <a:t>This service is optimized to store a massive amount of unstructured data, including text and even binary data. </a:t>
            </a:r>
          </a:p>
          <a:p>
            <a:r>
              <a:rPr lang="en-US" dirty="0" smtClean="0"/>
              <a:t>File Storage</a:t>
            </a:r>
          </a:p>
          <a:p>
            <a:r>
              <a:rPr lang="en-US" dirty="0" smtClean="0"/>
              <a:t>This is a managed file storage service that can be accessed via industry SMB (server message block) protocol. </a:t>
            </a:r>
          </a:p>
          <a:p>
            <a:r>
              <a:rPr lang="en-US" dirty="0" smtClean="0"/>
              <a:t>Queue Storage </a:t>
            </a:r>
          </a:p>
          <a:p>
            <a:r>
              <a:rPr lang="en-US" dirty="0" smtClean="0"/>
              <a:t>With queue storage, you can provide stable message queuing for a large workload. This service can be accessed from anywhere in this world.</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Azure?</a:t>
            </a:r>
            <a:br>
              <a:rPr lang="en-US" dirty="0" smtClean="0"/>
            </a:b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Application development: You can create any web application in Azure.</a:t>
            </a:r>
          </a:p>
          <a:p>
            <a:r>
              <a:rPr lang="en-US" dirty="0" smtClean="0"/>
              <a:t>Testing: After developing an application successfully on the platform, you can test it.</a:t>
            </a:r>
          </a:p>
          <a:p>
            <a:r>
              <a:rPr lang="en-US" dirty="0" smtClean="0"/>
              <a:t>Application hosting: Once the testing is done, Azure can help you host the application.</a:t>
            </a:r>
          </a:p>
          <a:p>
            <a:r>
              <a:rPr lang="en-US" dirty="0" smtClean="0"/>
              <a:t>Create virtual machines: You can create virtual machines in any configuration you want with the help of Azure. </a:t>
            </a:r>
          </a:p>
          <a:p>
            <a:r>
              <a:rPr lang="en-US" dirty="0" smtClean="0"/>
              <a:t>Integrate and sync features: Azure lets you integrate and sync virtual devices and directories. </a:t>
            </a:r>
          </a:p>
          <a:p>
            <a:r>
              <a:rPr lang="en-US" dirty="0" smtClean="0"/>
              <a:t>Collect and store metrics: Azure lets you collect and store metrics, which can help you find what works. </a:t>
            </a:r>
          </a:p>
          <a:p>
            <a:r>
              <a:rPr lang="en-US" dirty="0" smtClean="0"/>
              <a:t>Virtual hard drives: These are extensions of the virtual machines; they provide a huge amount of data storage.</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85794"/>
            <a:ext cx="8229600" cy="5340369"/>
          </a:xfrm>
        </p:spPr>
        <p:txBody>
          <a:bodyPr>
            <a:normAutofit fontScale="70000" lnSpcReduction="20000"/>
          </a:bodyPr>
          <a:lstStyle/>
          <a:p>
            <a:r>
              <a:rPr lang="en-IN" b="1" dirty="0" smtClean="0"/>
              <a:t>1. Run your tests in the real world</a:t>
            </a:r>
          </a:p>
          <a:p>
            <a:r>
              <a:rPr lang="en-IN" dirty="0" smtClean="0"/>
              <a:t>Have you ever had your tests pass on your machine, but fail on someone else's? Well, with CI you can avoid that embarrassment. Just push your code to your new branch and the CI server will take care of running the tests for you. If everything is green, you can be sure that you didn't break anything. And if they fail for someone else, you have evidence that they are wrong.</a:t>
            </a:r>
          </a:p>
          <a:p>
            <a:r>
              <a:rPr lang="en-IN" b="1" dirty="0" smtClean="0"/>
              <a:t>2. Increase your code coverage</a:t>
            </a:r>
          </a:p>
          <a:p>
            <a:r>
              <a:rPr lang="en-IN" dirty="0" smtClean="0"/>
              <a:t>Think your tests cover most of your code? Well think again. A CI server can check your code for test coverage. Now, every time you commit something new without any tests, you will feel the shame that comes with having your coverage percentage go down because of your changes.</a:t>
            </a:r>
          </a:p>
          <a:p>
            <a:r>
              <a:rPr lang="en-IN" b="1" dirty="0" smtClean="0"/>
              <a:t>3. Deploy your code to production</a:t>
            </a:r>
          </a:p>
          <a:p>
            <a:r>
              <a:rPr lang="en-IN" dirty="0" smtClean="0"/>
              <a:t>You can have the CI server automatically deploy your code to production if all the test within a given branch are green. This is what is formally known as </a:t>
            </a:r>
            <a:r>
              <a:rPr lang="en-IN" b="1" dirty="0" smtClean="0"/>
              <a:t>Continuous Deployment</a:t>
            </a:r>
            <a:r>
              <a:rPr lang="en-IN" dirty="0" smtClean="0"/>
              <a:t>, or </a:t>
            </a:r>
            <a:r>
              <a:rPr lang="en-IN" b="1" dirty="0" smtClean="0"/>
              <a:t>Oh my God, that was scary, I'm glad my code worked!</a:t>
            </a:r>
            <a:r>
              <a:rPr lang="en-IN" dirty="0" smtClean="0"/>
              <a:t> in some circles.</a:t>
            </a:r>
          </a:p>
          <a:p>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Agile Methodology</a:t>
            </a:r>
            <a:br>
              <a:rPr lang="en-US" dirty="0" smtClean="0"/>
            </a:br>
            <a:endParaRPr lang="en-US" dirty="0"/>
          </a:p>
        </p:txBody>
      </p:sp>
      <p:sp>
        <p:nvSpPr>
          <p:cNvPr id="3" name="Content Placeholder 2"/>
          <p:cNvSpPr>
            <a:spLocks noGrp="1"/>
          </p:cNvSpPr>
          <p:nvPr>
            <p:ph idx="1"/>
          </p:nvPr>
        </p:nvSpPr>
        <p:spPr>
          <a:xfrm>
            <a:off x="500034" y="1071546"/>
            <a:ext cx="7901014" cy="2400304"/>
          </a:xfrm>
        </p:spPr>
        <p:txBody>
          <a:bodyPr>
            <a:normAutofit lnSpcReduction="10000"/>
          </a:bodyPr>
          <a:lstStyle/>
          <a:p>
            <a:r>
              <a:rPr lang="en-US" dirty="0" smtClean="0"/>
              <a:t>Agile is a software development methodology to build a software incrementally using short iterations of 1 to 4 weeks so that the development is aligned with the changing business needs. </a:t>
            </a:r>
          </a:p>
          <a:p>
            <a:endParaRPr lang="en-US" dirty="0"/>
          </a:p>
        </p:txBody>
      </p:sp>
      <p:pic>
        <p:nvPicPr>
          <p:cNvPr id="4099" name="Picture 3"/>
          <p:cNvPicPr>
            <a:picLocks noChangeAspect="1" noChangeArrowheads="1"/>
          </p:cNvPicPr>
          <p:nvPr/>
        </p:nvPicPr>
        <p:blipFill>
          <a:blip r:embed="rId2"/>
          <a:srcRect/>
          <a:stretch>
            <a:fillRect/>
          </a:stretch>
        </p:blipFill>
        <p:spPr bwMode="auto">
          <a:xfrm>
            <a:off x="1357290" y="3286124"/>
            <a:ext cx="6457950" cy="3214686"/>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Roles in Agile</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Scrum Master</a:t>
            </a:r>
          </a:p>
          <a:p>
            <a:r>
              <a:rPr lang="en-US" dirty="0" smtClean="0"/>
              <a:t>A Scrum Master is a team leader and facilitator who helps the team members to follow agile practices so that they can meet their commitments. The responsibilities of a scrum master are as follows −</a:t>
            </a:r>
          </a:p>
          <a:p>
            <a:r>
              <a:rPr lang="en-US" dirty="0" smtClean="0"/>
              <a:t>To enable close co-operation between all roles and functions.</a:t>
            </a:r>
          </a:p>
          <a:p>
            <a:r>
              <a:rPr lang="en-US" dirty="0" smtClean="0"/>
              <a:t>To remove any blocks.</a:t>
            </a:r>
          </a:p>
          <a:p>
            <a:r>
              <a:rPr lang="en-US" dirty="0" smtClean="0"/>
              <a:t>To shield the team from any disturbances.</a:t>
            </a:r>
          </a:p>
          <a:p>
            <a:r>
              <a:rPr lang="en-US" dirty="0" smtClean="0"/>
              <a:t>To work with the organization to track the progress and processes of the company.</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To ensure that Agile Inspect &amp; Adapt processes are leveraged properly which includes</a:t>
            </a:r>
          </a:p>
          <a:p>
            <a:r>
              <a:rPr lang="en-US" dirty="0" smtClean="0"/>
              <a:t>Daily stand-ups,</a:t>
            </a:r>
          </a:p>
          <a:p>
            <a:r>
              <a:rPr lang="en-US" dirty="0" smtClean="0"/>
              <a:t>Planned meetings,</a:t>
            </a:r>
          </a:p>
          <a:p>
            <a:r>
              <a:rPr lang="en-US" dirty="0" smtClean="0"/>
              <a:t>Demo,</a:t>
            </a:r>
          </a:p>
          <a:p>
            <a:r>
              <a:rPr lang="en-US" dirty="0" smtClean="0"/>
              <a:t>Review,</a:t>
            </a:r>
          </a:p>
          <a:p>
            <a:r>
              <a:rPr lang="en-US" dirty="0" smtClean="0"/>
              <a:t>Retrospective Meetings, and</a:t>
            </a:r>
          </a:p>
          <a:p>
            <a:r>
              <a:rPr lang="en-US" dirty="0" smtClean="0"/>
              <a:t>To facilitate team meetings and decision-making process.</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 Owner</a:t>
            </a:r>
            <a:br>
              <a:rPr lang="en-US" dirty="0" smtClean="0"/>
            </a:b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Product Owner is the one who drives the product from business perspective. The responsibilities or a Product Owner are as follows −</a:t>
            </a:r>
          </a:p>
          <a:p>
            <a:r>
              <a:rPr lang="en-US" dirty="0" smtClean="0"/>
              <a:t>To define the requirements and prioritize their values.</a:t>
            </a:r>
          </a:p>
          <a:p>
            <a:r>
              <a:rPr lang="en-US" dirty="0" smtClean="0"/>
              <a:t>To determine the release date and contents.</a:t>
            </a:r>
          </a:p>
          <a:p>
            <a:r>
              <a:rPr lang="en-US" dirty="0" smtClean="0"/>
              <a:t>To take an active role in iteration planning and release planning meetings.</a:t>
            </a:r>
          </a:p>
          <a:p>
            <a:r>
              <a:rPr lang="en-US" dirty="0" smtClean="0"/>
              <a:t>To ensure that team is working on the most valued requirement.</a:t>
            </a:r>
          </a:p>
          <a:p>
            <a:r>
              <a:rPr lang="en-US" dirty="0" smtClean="0"/>
              <a:t>To represent the voice of the customer.</a:t>
            </a:r>
          </a:p>
          <a:p>
            <a:r>
              <a:rPr lang="en-US" dirty="0" smtClean="0"/>
              <a:t>To accept the user stories that meet the definition of done and defined acceptance criteria.</a:t>
            </a:r>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Cross-functional Team</a:t>
            </a:r>
            <a:br>
              <a:rPr lang="en-US" dirty="0" smtClean="0"/>
            </a:br>
            <a:endParaRPr lang="en-US" dirty="0"/>
          </a:p>
        </p:txBody>
      </p:sp>
      <p:sp>
        <p:nvSpPr>
          <p:cNvPr id="3" name="Content Placeholder 2"/>
          <p:cNvSpPr>
            <a:spLocks noGrp="1"/>
          </p:cNvSpPr>
          <p:nvPr>
            <p:ph idx="1"/>
          </p:nvPr>
        </p:nvSpPr>
        <p:spPr>
          <a:xfrm>
            <a:off x="571472" y="1000108"/>
            <a:ext cx="8043890" cy="2971808"/>
          </a:xfrm>
        </p:spPr>
        <p:txBody>
          <a:bodyPr>
            <a:normAutofit lnSpcReduction="10000"/>
          </a:bodyPr>
          <a:lstStyle/>
          <a:p>
            <a:r>
              <a:rPr lang="en-US" dirty="0" smtClean="0"/>
              <a:t>Every agile team should be a self-sufficient team with 5 to 9 team members and an average experience ranging from of 6 to 10 years. Typically, an agile team comprises of 3 to 4 developers, 1 tester, 1 technical lead, 1 product owner and 1 scrum master.</a:t>
            </a:r>
          </a:p>
          <a:p>
            <a:endParaRPr lang="en-US" dirty="0"/>
          </a:p>
        </p:txBody>
      </p:sp>
      <p:pic>
        <p:nvPicPr>
          <p:cNvPr id="5122" name="Picture 2"/>
          <p:cNvPicPr>
            <a:picLocks noChangeAspect="1" noChangeArrowheads="1"/>
          </p:cNvPicPr>
          <p:nvPr/>
        </p:nvPicPr>
        <p:blipFill>
          <a:blip r:embed="rId2"/>
          <a:srcRect/>
          <a:stretch>
            <a:fillRect/>
          </a:stretch>
        </p:blipFill>
        <p:spPr bwMode="auto">
          <a:xfrm>
            <a:off x="1428728" y="3643314"/>
            <a:ext cx="5372100" cy="2857500"/>
          </a:xfrm>
          <a:prstGeom prst="rect">
            <a:avLst/>
          </a:prstGeom>
          <a:noFill/>
          <a:ln w="9525">
            <a:noFill/>
            <a:miter lim="800000"/>
            <a:headEnd/>
            <a:tailEnd/>
          </a:ln>
          <a:effectLst/>
        </p:spPr>
      </p:pic>
      <p:sp>
        <p:nvSpPr>
          <p:cNvPr id="6" name="Rectangle 5"/>
          <p:cNvSpPr/>
          <p:nvPr/>
        </p:nvSpPr>
        <p:spPr>
          <a:xfrm>
            <a:off x="6858016" y="3786190"/>
            <a:ext cx="2000264" cy="2308324"/>
          </a:xfrm>
          <a:prstGeom prst="rect">
            <a:avLst/>
          </a:prstGeom>
        </p:spPr>
        <p:txBody>
          <a:bodyPr wrap="square">
            <a:spAutoFit/>
          </a:bodyPr>
          <a:lstStyle/>
          <a:p>
            <a:r>
              <a:rPr lang="en-US" dirty="0" smtClean="0"/>
              <a:t>Product Owner and Scrum master are considered to be a part of Team Interface, whereas other members are part of Technical Interface.</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an Agile Team Plans its Work?</a:t>
            </a:r>
            <a:br>
              <a:rPr lang="en-US" dirty="0" smtClean="0"/>
            </a:br>
            <a:endParaRPr lang="en-US" dirty="0"/>
          </a:p>
        </p:txBody>
      </p:sp>
      <p:sp>
        <p:nvSpPr>
          <p:cNvPr id="3" name="Content Placeholder 2"/>
          <p:cNvSpPr>
            <a:spLocks noGrp="1"/>
          </p:cNvSpPr>
          <p:nvPr>
            <p:ph idx="1"/>
          </p:nvPr>
        </p:nvSpPr>
        <p:spPr>
          <a:xfrm>
            <a:off x="571472" y="928670"/>
            <a:ext cx="8229600" cy="4525963"/>
          </a:xfrm>
        </p:spPr>
        <p:txBody>
          <a:bodyPr/>
          <a:lstStyle/>
          <a:p>
            <a:r>
              <a:rPr lang="en-US" dirty="0" smtClean="0"/>
              <a:t>An Agile team works in iterations to deliver user stories where each iteration is of 10 to 15 days. Each user story is planned based on its backlog prioritization and size. The team uses its capacity − how many hours are available with team to work on tasks − to decide how much scope they have to plan.</a:t>
            </a:r>
            <a:endParaRPr lang="en-US" dirty="0"/>
          </a:p>
        </p:txBody>
      </p:sp>
      <p:pic>
        <p:nvPicPr>
          <p:cNvPr id="6146" name="Picture 2"/>
          <p:cNvPicPr>
            <a:picLocks noChangeAspect="1" noChangeArrowheads="1"/>
          </p:cNvPicPr>
          <p:nvPr/>
        </p:nvPicPr>
        <p:blipFill>
          <a:blip r:embed="rId2"/>
          <a:srcRect/>
          <a:stretch>
            <a:fillRect/>
          </a:stretch>
        </p:blipFill>
        <p:spPr bwMode="auto">
          <a:xfrm>
            <a:off x="1428728" y="4286256"/>
            <a:ext cx="5553075" cy="2214578"/>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Point, Capacity</a:t>
            </a:r>
            <a:br>
              <a:rPr lang="en-US" dirty="0" smtClean="0"/>
            </a:br>
            <a:endParaRPr lang="en-US" dirty="0"/>
          </a:p>
        </p:txBody>
      </p:sp>
      <p:sp>
        <p:nvSpPr>
          <p:cNvPr id="3" name="Content Placeholder 2"/>
          <p:cNvSpPr>
            <a:spLocks noGrp="1"/>
          </p:cNvSpPr>
          <p:nvPr>
            <p:ph idx="1"/>
          </p:nvPr>
        </p:nvSpPr>
        <p:spPr/>
        <p:txBody>
          <a:bodyPr/>
          <a:lstStyle/>
          <a:p>
            <a:r>
              <a:rPr lang="en-US" dirty="0" smtClean="0"/>
              <a:t>Point</a:t>
            </a:r>
          </a:p>
          <a:p>
            <a:r>
              <a:rPr lang="en-US" dirty="0" smtClean="0"/>
              <a:t>A Point defines how much a team can commit. A point usually refers to 8 hours. Each story is estimated in points.</a:t>
            </a:r>
          </a:p>
          <a:p>
            <a:r>
              <a:rPr lang="en-US" dirty="0" smtClean="0"/>
              <a:t>Capacity</a:t>
            </a:r>
          </a:p>
          <a:p>
            <a:r>
              <a:rPr lang="en-US" dirty="0" smtClean="0"/>
              <a:t>Capacity defines how much an individual can commit. Capacity is estimated in hours.</a:t>
            </a:r>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User Story?</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user story is a requirement which defines what is required by the user as functionality. A user story can be in two forms −</a:t>
            </a:r>
          </a:p>
          <a:p>
            <a:r>
              <a:rPr lang="en-US" dirty="0" smtClean="0"/>
              <a:t>As a &lt;User Role&gt; I want &lt;Functionality&gt; so that &lt;Business Value&gt;</a:t>
            </a:r>
          </a:p>
          <a:p>
            <a:r>
              <a:rPr lang="en-US" dirty="0" smtClean="0"/>
              <a:t>In order to &lt;Business value&gt; as a &lt;User Role&gt; I want &lt;Functionality&gt;</a:t>
            </a:r>
          </a:p>
          <a:p>
            <a:r>
              <a:rPr lang="en-US" dirty="0" smtClean="0"/>
              <a:t>During release planning, a rough estimate is given to a user story using relative scale as points. During iteration planning, the story is broken down into tasks.</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Relationship of User Stories and Tasks</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User story talks about what is to be done. It defines what a user needs.</a:t>
            </a:r>
          </a:p>
          <a:p>
            <a:r>
              <a:rPr lang="en-US" dirty="0" smtClean="0"/>
              <a:t>Task talks about how it is to be done. It defines how a functionality is to be implemented.</a:t>
            </a:r>
          </a:p>
          <a:p>
            <a:r>
              <a:rPr lang="en-US" dirty="0" smtClean="0"/>
              <a:t>Stories are implemented by tasks. Each story is a collection of tasks.</a:t>
            </a:r>
          </a:p>
          <a:p>
            <a:r>
              <a:rPr lang="en-US" dirty="0" smtClean="0"/>
              <a:t>User story is divided into tasks when it is planned in current iteration.</a:t>
            </a:r>
          </a:p>
          <a:p>
            <a:r>
              <a:rPr lang="en-US" dirty="0" smtClean="0"/>
              <a:t>Tasks are estimated in hours, typically from 2 to 12 hours.</a:t>
            </a:r>
          </a:p>
          <a:p>
            <a:r>
              <a:rPr lang="en-US" dirty="0" smtClean="0"/>
              <a:t>Stories are validated using acceptance tests.</a:t>
            </a:r>
          </a:p>
          <a:p>
            <a:pPr>
              <a:buNone/>
            </a:pP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785786" y="357166"/>
            <a:ext cx="5781675" cy="1733550"/>
          </a:xfrm>
          <a:prstGeom prst="rect">
            <a:avLst/>
          </a:prstGeom>
          <a:noFill/>
          <a:ln w="9525">
            <a:noFill/>
            <a:miter lim="800000"/>
            <a:headEnd/>
            <a:tailEnd/>
          </a:ln>
          <a:effectLst/>
        </p:spPr>
      </p:pic>
      <p:sp>
        <p:nvSpPr>
          <p:cNvPr id="5" name="Rectangle 4"/>
          <p:cNvSpPr/>
          <p:nvPr/>
        </p:nvSpPr>
        <p:spPr>
          <a:xfrm>
            <a:off x="1000100" y="2643182"/>
            <a:ext cx="5286412" cy="2308324"/>
          </a:xfrm>
          <a:prstGeom prst="rect">
            <a:avLst/>
          </a:prstGeom>
        </p:spPr>
        <p:txBody>
          <a:bodyPr wrap="square">
            <a:spAutoFit/>
          </a:bodyPr>
          <a:lstStyle/>
          <a:p>
            <a:r>
              <a:rPr lang="en-US" dirty="0" smtClean="0"/>
              <a:t>When a Story is Done</a:t>
            </a:r>
          </a:p>
          <a:p>
            <a:r>
              <a:rPr lang="en-US" dirty="0" smtClean="0"/>
              <a:t>The team decides what </a:t>
            </a:r>
            <a:r>
              <a:rPr lang="en-US" b="1" dirty="0" smtClean="0"/>
              <a:t>done</a:t>
            </a:r>
            <a:r>
              <a:rPr lang="en-US" dirty="0" smtClean="0"/>
              <a:t> means. The criteria may be −</a:t>
            </a:r>
          </a:p>
          <a:p>
            <a:r>
              <a:rPr lang="en-US" dirty="0" smtClean="0"/>
              <a:t>All tasks (development, testing) are completed.</a:t>
            </a:r>
          </a:p>
          <a:p>
            <a:r>
              <a:rPr lang="en-US" dirty="0" smtClean="0"/>
              <a:t>All acceptance tests are running and are passed.</a:t>
            </a:r>
          </a:p>
          <a:p>
            <a:r>
              <a:rPr lang="en-US" dirty="0" smtClean="0"/>
              <a:t>No defect is open.</a:t>
            </a:r>
          </a:p>
          <a:p>
            <a:r>
              <a:rPr lang="en-US" dirty="0" smtClean="0"/>
              <a:t>Product owner has accepted the story.</a:t>
            </a:r>
          </a:p>
          <a:p>
            <a:r>
              <a:rPr lang="en-US" dirty="0" smtClean="0"/>
              <a:t>Deliverable to the end-user.</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normAutofit fontScale="55000" lnSpcReduction="20000"/>
          </a:bodyPr>
          <a:lstStyle/>
          <a:p>
            <a:r>
              <a:rPr lang="en-IN" b="1" dirty="0"/>
              <a:t>4. Build stuff now</a:t>
            </a:r>
          </a:p>
          <a:p>
            <a:r>
              <a:rPr lang="en-IN" dirty="0"/>
              <a:t>All your tests are green and the coverage is good, but you don't handle code that needs to be deployed? No worries! CI servers can also trigger build and compilation processes that will take care of your needs in no time. No more having to sit in front of your terminal waiting for the build to finish, only to have it fail at the last second. The CI server will run this for you within its scripts and notify you as soon as something goes wrong.</a:t>
            </a:r>
          </a:p>
          <a:p>
            <a:r>
              <a:rPr lang="en-IN" b="1" dirty="0"/>
              <a:t>5. Build stuff faster</a:t>
            </a:r>
          </a:p>
          <a:p>
            <a:r>
              <a:rPr lang="en-IN" dirty="0"/>
              <a:t>With parallel build support, you can split your tests and build processes into different machines, so everything will finish even faster than if you ran it locally. It will also consume less local power and resources, so you can continue working on something else while the builds run.</a:t>
            </a:r>
          </a:p>
          <a:p>
            <a:r>
              <a:rPr lang="en-IN" b="1" dirty="0"/>
              <a:t>6. Don't break stuff</a:t>
            </a:r>
          </a:p>
          <a:p>
            <a:r>
              <a:rPr lang="en-IN" dirty="0"/>
              <a:t>Having your code tested before and after it is merged will allow you to decrease the amount of times your master build is broken. Don't wait until it's too late, test yo-self, before you brake yo-self.</a:t>
            </a:r>
          </a:p>
          <a:p>
            <a:r>
              <a:rPr lang="en-IN" b="1" dirty="0"/>
              <a:t>7. Decrease code review time</a:t>
            </a:r>
          </a:p>
          <a:p>
            <a:r>
              <a:rPr lang="en-IN" dirty="0"/>
              <a:t>You can have your CI and Version Control Server communicate with each other and tell you when a merge request is good to merge. It can also show how the code coverage would be affected by it. This can dramatically reduce the time it takes to review a merge request</a:t>
            </a:r>
          </a:p>
          <a:p>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What is Acceptance Criteria?</a:t>
            </a:r>
          </a:p>
          <a:p>
            <a:r>
              <a:rPr lang="en-US" dirty="0" smtClean="0"/>
              <a:t>Criteria defines the functionality, behavior, and performance required by a feature so that it can be accepted by the product owner. It defines what is to be done so that the developer knows when a user story is complete.</a:t>
            </a:r>
          </a:p>
          <a:p>
            <a:r>
              <a:rPr lang="en-US" dirty="0" smtClean="0"/>
              <a:t>How the Requirements are Defined?</a:t>
            </a:r>
          </a:p>
          <a:p>
            <a:r>
              <a:rPr lang="en-US" dirty="0" smtClean="0"/>
              <a:t>Requirements are defined as</a:t>
            </a:r>
          </a:p>
          <a:p>
            <a:r>
              <a:rPr lang="en-US" dirty="0" smtClean="0"/>
              <a:t>A User Story,</a:t>
            </a:r>
          </a:p>
          <a:p>
            <a:r>
              <a:rPr lang="en-US" dirty="0" smtClean="0"/>
              <a:t>With Acceptance Criteria, and</a:t>
            </a:r>
          </a:p>
          <a:p>
            <a:r>
              <a:rPr lang="en-US" dirty="0" smtClean="0"/>
              <a:t>Tasks to implement the story.</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Twelve Principles of Agile Manifesto</a:t>
            </a:r>
            <a:br>
              <a:rPr lang="en-US" dirty="0" smtClean="0"/>
            </a:br>
            <a:endParaRPr lang="en-US" dirty="0"/>
          </a:p>
        </p:txBody>
      </p:sp>
      <p:sp>
        <p:nvSpPr>
          <p:cNvPr id="3" name="Content Placeholder 2"/>
          <p:cNvSpPr>
            <a:spLocks noGrp="1"/>
          </p:cNvSpPr>
          <p:nvPr>
            <p:ph idx="1"/>
          </p:nvPr>
        </p:nvSpPr>
        <p:spPr>
          <a:xfrm>
            <a:off x="457200" y="1142984"/>
            <a:ext cx="8229600" cy="5000660"/>
          </a:xfrm>
        </p:spPr>
        <p:txBody>
          <a:bodyPr>
            <a:normAutofit fontScale="62500" lnSpcReduction="20000"/>
          </a:bodyPr>
          <a:lstStyle/>
          <a:p>
            <a:r>
              <a:rPr lang="en-US" b="1" dirty="0" smtClean="0"/>
              <a:t>Customer Satisfaction</a:t>
            </a:r>
            <a:r>
              <a:rPr lang="en-US" dirty="0" smtClean="0"/>
              <a:t> − Highest priority is given to satisfy the requirements of customers through early and continuous delivery of valuable software.</a:t>
            </a:r>
          </a:p>
          <a:p>
            <a:r>
              <a:rPr lang="en-US" b="1" dirty="0" smtClean="0"/>
              <a:t>Welcome Change</a:t>
            </a:r>
            <a:r>
              <a:rPr lang="en-US" dirty="0" smtClean="0"/>
              <a:t> − Changes are inevitable during software development. Ever-changing requirements should be welcome, even late in the development phase. Agile processes should work to increase customers' competitive advantage.</a:t>
            </a:r>
          </a:p>
          <a:p>
            <a:r>
              <a:rPr lang="en-US" b="1" dirty="0" smtClean="0"/>
              <a:t>Deliver a Working Software</a:t>
            </a:r>
            <a:r>
              <a:rPr lang="en-US" dirty="0" smtClean="0"/>
              <a:t> − Deliver a working software frequently, ranging from a few weeks to a few months, considering shorter time-scale.</a:t>
            </a:r>
          </a:p>
          <a:p>
            <a:r>
              <a:rPr lang="en-US" b="1" dirty="0" smtClean="0"/>
              <a:t>Collaboration</a:t>
            </a:r>
            <a:r>
              <a:rPr lang="en-US" dirty="0" smtClean="0"/>
              <a:t> − Business people and developers must work together during the entire life of a project.</a:t>
            </a:r>
          </a:p>
          <a:p>
            <a:r>
              <a:rPr lang="en-US" b="1" dirty="0" smtClean="0"/>
              <a:t>Motivation</a:t>
            </a:r>
            <a:r>
              <a:rPr lang="en-US" dirty="0" smtClean="0"/>
              <a:t> − Projects should be built around motivated individuals. Provide an environment to support individual team members and trust them so as to make them feel responsible to get the job done.</a:t>
            </a:r>
          </a:p>
          <a:p>
            <a:r>
              <a:rPr lang="en-US" b="1" dirty="0" smtClean="0"/>
              <a:t>Face-to-face Conversation</a:t>
            </a:r>
            <a:r>
              <a:rPr lang="en-US" dirty="0" smtClean="0"/>
              <a:t> − Face-to-face conversation is the most efficient and effective method of conveying information to and within a development team.</a:t>
            </a:r>
          </a:p>
          <a:p>
            <a:pPr>
              <a:buNone/>
            </a:pP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b="1" dirty="0" smtClean="0"/>
              <a:t>Measure the Progress as per the Working Software</a:t>
            </a:r>
            <a:r>
              <a:rPr lang="en-US" dirty="0" smtClean="0"/>
              <a:t> − Working software is the key and it should be the primary measure of progress.</a:t>
            </a:r>
          </a:p>
          <a:p>
            <a:r>
              <a:rPr lang="en-US" b="1" dirty="0" smtClean="0"/>
              <a:t>Maintain Constant Pace</a:t>
            </a:r>
            <a:r>
              <a:rPr lang="en-US" dirty="0" smtClean="0"/>
              <a:t> − Agile processes aim towards sustainable development. The business, the developers, and the users should be able to maintain a constant pace with the project.</a:t>
            </a:r>
          </a:p>
          <a:p>
            <a:r>
              <a:rPr lang="en-US" b="1" dirty="0" smtClean="0"/>
              <a:t>Monitoring</a:t>
            </a:r>
            <a:r>
              <a:rPr lang="en-US" dirty="0" smtClean="0"/>
              <a:t> − Pay regular attention to technical excellence and good design to enhance agility.</a:t>
            </a:r>
          </a:p>
          <a:p>
            <a:r>
              <a:rPr lang="en-US" b="1" dirty="0" smtClean="0"/>
              <a:t>Simplicity</a:t>
            </a:r>
            <a:r>
              <a:rPr lang="en-US" dirty="0" smtClean="0"/>
              <a:t> − Keep things simple and use simple terms to measure the work that is not completed.</a:t>
            </a:r>
          </a:p>
          <a:p>
            <a:r>
              <a:rPr lang="en-US" b="1" dirty="0" smtClean="0"/>
              <a:t>Self-organized Teams</a:t>
            </a:r>
            <a:r>
              <a:rPr lang="en-US" dirty="0" smtClean="0"/>
              <a:t> − An agile team should be self-organized and should not depend heavily on other teams because the best architectures, requirements, and designs emerge from self-organized teams.</a:t>
            </a:r>
          </a:p>
          <a:p>
            <a:r>
              <a:rPr lang="en-US" b="1" dirty="0" smtClean="0"/>
              <a:t>Review the Work Regularly</a:t>
            </a:r>
            <a:r>
              <a:rPr lang="en-US" dirty="0" smtClean="0"/>
              <a:t> − Review the work done at regular intervals so that the team can reflect on how to become more effective and adjust its behavior accordingly.</a:t>
            </a:r>
          </a:p>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normAutofit fontScale="55000" lnSpcReduction="20000"/>
          </a:bodyPr>
          <a:lstStyle/>
          <a:p>
            <a:r>
              <a:rPr lang="en-US" b="1" dirty="0" smtClean="0"/>
              <a:t>What is Daily Stand-up?</a:t>
            </a:r>
          </a:p>
          <a:p>
            <a:r>
              <a:rPr lang="en-US" dirty="0" smtClean="0"/>
              <a:t>A daily stand-up is a daily status meeting among all team members and it is held roughly for 15 minutes.</a:t>
            </a:r>
          </a:p>
          <a:p>
            <a:r>
              <a:rPr lang="en-US" dirty="0" smtClean="0"/>
              <a:t>Every member has to answer three important questions −</a:t>
            </a:r>
          </a:p>
          <a:p>
            <a:pPr lvl="1"/>
            <a:r>
              <a:rPr lang="en-US" dirty="0" smtClean="0"/>
              <a:t>What I did yesterday?</a:t>
            </a:r>
          </a:p>
          <a:p>
            <a:pPr lvl="1"/>
            <a:r>
              <a:rPr lang="en-US" dirty="0" smtClean="0"/>
              <a:t>What I'll do today?</a:t>
            </a:r>
          </a:p>
          <a:p>
            <a:pPr lvl="1"/>
            <a:r>
              <a:rPr lang="en-US" dirty="0" smtClean="0"/>
              <a:t>Any impediment I am facing.../ I am blocked due to...</a:t>
            </a:r>
          </a:p>
          <a:p>
            <a:r>
              <a:rPr lang="en-US" dirty="0" smtClean="0"/>
              <a:t>Daily stand-up is for status update, not for any discussion. For discussion, team members should schedule another meeting at a different time.</a:t>
            </a:r>
          </a:p>
          <a:p>
            <a:r>
              <a:rPr lang="en-US" dirty="0" smtClean="0"/>
              <a:t>Participants usually stand instead of sitting so that the meeting gets over quickly.</a:t>
            </a:r>
          </a:p>
          <a:p>
            <a:r>
              <a:rPr lang="en-US" b="1" dirty="0" smtClean="0"/>
              <a:t>Why Stand-up is Important?</a:t>
            </a:r>
          </a:p>
          <a:p>
            <a:r>
              <a:rPr lang="en-US" dirty="0" smtClean="0"/>
              <a:t>The benefits of having a daily stand-up in agile are as follows −</a:t>
            </a:r>
          </a:p>
          <a:p>
            <a:r>
              <a:rPr lang="en-US" dirty="0" smtClean="0"/>
              <a:t>The team can evaluate the progress on a daily basis and see if they can deliver as per the iteration plan.</a:t>
            </a:r>
          </a:p>
          <a:p>
            <a:r>
              <a:rPr lang="en-US" dirty="0" smtClean="0"/>
              <a:t>Each team member informs all about his/ her commitments for the day.</a:t>
            </a:r>
          </a:p>
          <a:p>
            <a:r>
              <a:rPr lang="en-US" dirty="0" smtClean="0"/>
              <a:t>It provides visibility to the team on any delay or obstacles.</a:t>
            </a:r>
          </a:p>
          <a:p>
            <a:r>
              <a:rPr lang="en-US" b="1" dirty="0" smtClean="0"/>
              <a:t>Who Attends a Stand-up?</a:t>
            </a:r>
          </a:p>
          <a:p>
            <a:r>
              <a:rPr lang="en-US" dirty="0" smtClean="0"/>
              <a:t>The scrum master, the product owner, and the delivery team should attend the stand-up on a daily basis.</a:t>
            </a:r>
          </a:p>
          <a:p>
            <a:r>
              <a:rPr lang="en-US" dirty="0" smtClean="0"/>
              <a:t>Stakeholders and Customers are encouraged to attend the meeting and they can act as an observer, but they are not supposed to participate in stand-ups.</a:t>
            </a:r>
          </a:p>
          <a:p>
            <a:r>
              <a:rPr lang="en-US" dirty="0" smtClean="0"/>
              <a:t>It is the scrum master's responsibility to take note of each team member's queries and the problems they are facing.</a:t>
            </a:r>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SDLC </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2171700" y="1658144"/>
            <a:ext cx="4800600" cy="441007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lnSpcReduction="10000"/>
          </a:bodyPr>
          <a:lstStyle/>
          <a:p>
            <a:r>
              <a:rPr lang="en-US" b="1" dirty="0" smtClean="0"/>
              <a:t>Phase 1: Requirement collection and analysis:</a:t>
            </a:r>
          </a:p>
          <a:p>
            <a:r>
              <a:rPr lang="en-US" dirty="0" smtClean="0"/>
              <a:t>The requirement is the first stage in the SDLC process. It is conducted by the senior team members with inputs from all the stakeholders and domain experts in the industry. Planning for the quality assurance requirements and </a:t>
            </a:r>
            <a:r>
              <a:rPr lang="en-US" dirty="0" err="1" smtClean="0"/>
              <a:t>recognization</a:t>
            </a:r>
            <a:r>
              <a:rPr lang="en-US" dirty="0" smtClean="0"/>
              <a:t> of the risks involved is also done at this stage.</a:t>
            </a:r>
          </a:p>
          <a:p>
            <a:r>
              <a:rPr lang="en-US" b="1" dirty="0" smtClean="0"/>
              <a:t>Phase 2: Feasibility study:</a:t>
            </a:r>
          </a:p>
          <a:p>
            <a:r>
              <a:rPr lang="en-US" dirty="0" smtClean="0"/>
              <a:t>Once the requirement analysis phase is completed the next step is to define and document software needs. </a:t>
            </a:r>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There are mainly five types of feasibilities checks:</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Economic: </a:t>
            </a:r>
            <a:r>
              <a:rPr lang="en-US" dirty="0" smtClean="0"/>
              <a:t>Can we complete the project within </a:t>
            </a:r>
            <a:r>
              <a:rPr lang="en-US" b="1" dirty="0" smtClean="0"/>
              <a:t>the budget or not?</a:t>
            </a:r>
          </a:p>
          <a:p>
            <a:r>
              <a:rPr lang="en-US" b="1" dirty="0" smtClean="0"/>
              <a:t>Legal: Can we handle this </a:t>
            </a:r>
            <a:r>
              <a:rPr lang="en-US" dirty="0" smtClean="0"/>
              <a:t>project as cyber law and other regulatory framework/compliances.</a:t>
            </a:r>
          </a:p>
          <a:p>
            <a:r>
              <a:rPr lang="en-US" b="1" dirty="0" smtClean="0"/>
              <a:t>Operation feasibility:</a:t>
            </a:r>
            <a:r>
              <a:rPr lang="en-US" dirty="0" smtClean="0"/>
              <a:t> Can we create operations which is expected by the client?</a:t>
            </a:r>
          </a:p>
          <a:p>
            <a:r>
              <a:rPr lang="en-US" b="1" dirty="0" smtClean="0"/>
              <a:t>Technical:</a:t>
            </a:r>
            <a:r>
              <a:rPr lang="en-US" dirty="0" smtClean="0"/>
              <a:t> Need to check whether the current computer system can support the software</a:t>
            </a:r>
          </a:p>
          <a:p>
            <a:r>
              <a:rPr lang="en-US" b="1" dirty="0" smtClean="0"/>
              <a:t>Schedule:</a:t>
            </a:r>
            <a:r>
              <a:rPr lang="en-US" dirty="0" smtClean="0"/>
              <a:t> Decide that the project can be completed within the given schedule or not.</a:t>
            </a:r>
          </a:p>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714356"/>
            <a:ext cx="8229600" cy="5000660"/>
          </a:xfrm>
        </p:spPr>
        <p:txBody>
          <a:bodyPr>
            <a:normAutofit fontScale="62500" lnSpcReduction="20000"/>
          </a:bodyPr>
          <a:lstStyle/>
          <a:p>
            <a:r>
              <a:rPr lang="en-US" b="1" dirty="0" smtClean="0"/>
              <a:t>Phase 3: Design:</a:t>
            </a:r>
          </a:p>
          <a:p>
            <a:r>
              <a:rPr lang="en-US" dirty="0" smtClean="0"/>
              <a:t>In this third phase, the system and software design documents are prepared as per the requirement specification document. </a:t>
            </a:r>
          </a:p>
          <a:p>
            <a:r>
              <a:rPr lang="en-US" b="1" dirty="0" smtClean="0"/>
              <a:t>High-Level Design (HLD)</a:t>
            </a:r>
          </a:p>
          <a:p>
            <a:r>
              <a:rPr lang="en-US" dirty="0" smtClean="0"/>
              <a:t>Brief description and name of each module</a:t>
            </a:r>
          </a:p>
          <a:p>
            <a:r>
              <a:rPr lang="en-US" dirty="0" smtClean="0"/>
              <a:t>An outline about the functionality of every module</a:t>
            </a:r>
          </a:p>
          <a:p>
            <a:r>
              <a:rPr lang="en-US" dirty="0" smtClean="0"/>
              <a:t>Interface relationship and dependencies between modules</a:t>
            </a:r>
          </a:p>
          <a:p>
            <a:r>
              <a:rPr lang="en-US" dirty="0" smtClean="0"/>
              <a:t>Database tables identified along with their key elements</a:t>
            </a:r>
          </a:p>
          <a:p>
            <a:r>
              <a:rPr lang="en-US" dirty="0" smtClean="0"/>
              <a:t>Complete architecture diagrams along with technology details</a:t>
            </a:r>
          </a:p>
          <a:p>
            <a:r>
              <a:rPr lang="en-US" b="1" dirty="0" smtClean="0"/>
              <a:t>Low-Level Design(LLD)</a:t>
            </a:r>
          </a:p>
          <a:p>
            <a:r>
              <a:rPr lang="en-US" dirty="0" smtClean="0"/>
              <a:t>Functional logic of the modules</a:t>
            </a:r>
          </a:p>
          <a:p>
            <a:r>
              <a:rPr lang="en-US" dirty="0" smtClean="0"/>
              <a:t>Database tables, which include type and size</a:t>
            </a:r>
          </a:p>
          <a:p>
            <a:r>
              <a:rPr lang="en-US" dirty="0" smtClean="0"/>
              <a:t>Complete detail of the interface</a:t>
            </a:r>
          </a:p>
          <a:p>
            <a:r>
              <a:rPr lang="en-US" dirty="0" smtClean="0"/>
              <a:t>Addresses all types of dependency issues</a:t>
            </a:r>
          </a:p>
          <a:p>
            <a:r>
              <a:rPr lang="en-US" dirty="0" smtClean="0"/>
              <a:t>Listing of error messages</a:t>
            </a:r>
          </a:p>
          <a:p>
            <a:r>
              <a:rPr lang="en-US" dirty="0" smtClean="0"/>
              <a:t>Complete input and outputs for every module</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smtClean="0"/>
              <a:t>Phase 4: Coding:</a:t>
            </a:r>
          </a:p>
          <a:p>
            <a:r>
              <a:rPr lang="en-US" dirty="0" smtClean="0"/>
              <a:t>Once the system design phase is over, the next phase is coding. In this phase, developers start build the entire system by writing code using the chosen programming language. In the coding phase, tasks are divided into units or modules and assigned to the various developers. It is the longest phase of the Software Development Life Cycle process.</a:t>
            </a:r>
          </a:p>
          <a:p>
            <a:pPr>
              <a:buNone/>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Phase 5: Testing:</a:t>
            </a:r>
          </a:p>
          <a:p>
            <a:r>
              <a:rPr lang="en-US" dirty="0" smtClean="0"/>
              <a:t>Once the software is complete, and it is deployed in the testing environment. The testing team starts testing the functionality of the entire system. This is done to verify that the entire application works according to the customer requirement.</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Workflow</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1871662" y="1743869"/>
            <a:ext cx="5400675" cy="4238625"/>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b="1" dirty="0" smtClean="0"/>
              <a:t>Phase 6: Installation/Deployment:</a:t>
            </a:r>
          </a:p>
          <a:p>
            <a:r>
              <a:rPr lang="en-US" dirty="0" smtClean="0"/>
              <a:t>Once the software testing phase is over and no bugs or errors left in the system then the final deployment process starts. Based on the feedback given by the project manager, the final software is released and checked for deployment issues if any.</a:t>
            </a:r>
          </a:p>
          <a:p>
            <a:r>
              <a:rPr lang="en-US" b="1" dirty="0" smtClean="0"/>
              <a:t>Phase 7: Maintenance:</a:t>
            </a:r>
          </a:p>
          <a:p>
            <a:r>
              <a:rPr lang="en-US" dirty="0" smtClean="0"/>
              <a:t>Once the system is deployed, and customers start using the developed system, following 3 activities occur</a:t>
            </a:r>
          </a:p>
          <a:p>
            <a:r>
              <a:rPr lang="en-US" dirty="0" smtClean="0"/>
              <a:t>Bug fixing - bugs are reported because of some scenarios which are not tested at all</a:t>
            </a:r>
          </a:p>
          <a:p>
            <a:r>
              <a:rPr lang="en-US" dirty="0" smtClean="0"/>
              <a:t>Upgrade - Upgrading the application to the newer versions of the Software</a:t>
            </a:r>
          </a:p>
          <a:p>
            <a:r>
              <a:rPr lang="en-US" dirty="0" smtClean="0"/>
              <a:t>Enhancement - Adding some new features into the existing software</a:t>
            </a:r>
          </a:p>
          <a:p>
            <a:r>
              <a:rPr lang="en-US" dirty="0" smtClean="0"/>
              <a:t>The main focus of this SDLC phase is to ensure that needs continue to be met and that the system continues to perform as per the specification mentioned in the first phase.</a:t>
            </a:r>
          </a:p>
          <a:p>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Popular SDLC models</a:t>
            </a:r>
            <a:br>
              <a:rPr lang="en-US" b="1"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Waterfall model</a:t>
            </a:r>
            <a:endParaRPr lang="en-US" dirty="0" smtClean="0"/>
          </a:p>
          <a:p>
            <a:r>
              <a:rPr lang="en-US" dirty="0" smtClean="0"/>
              <a:t>The waterfall is a widely accepted SDLC model. In this approach, the whole process of the software development is divided into various phases. In this SDLC model, the outcome of one phase acts as the input for the next phase.</a:t>
            </a:r>
          </a:p>
          <a:p>
            <a:r>
              <a:rPr lang="en-US" b="1" dirty="0" smtClean="0"/>
              <a:t>Incremental Approach</a:t>
            </a:r>
            <a:endParaRPr lang="en-US" dirty="0" smtClean="0"/>
          </a:p>
          <a:p>
            <a:r>
              <a:rPr lang="en-US" dirty="0" smtClean="0"/>
              <a:t>The incremental model is not a separate model. It is essentially a series of waterfall cycles. The requirements are divided into groups at the start of the project. For each group, the SDLC model is followed to develop software. </a:t>
            </a:r>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714356"/>
            <a:ext cx="8229600" cy="5357850"/>
          </a:xfrm>
        </p:spPr>
        <p:txBody>
          <a:bodyPr>
            <a:normAutofit fontScale="62500" lnSpcReduction="20000"/>
          </a:bodyPr>
          <a:lstStyle/>
          <a:p>
            <a:r>
              <a:rPr lang="en-US" b="1" dirty="0" smtClean="0"/>
              <a:t>V-Model</a:t>
            </a:r>
            <a:endParaRPr lang="en-US" dirty="0" smtClean="0"/>
          </a:p>
          <a:p>
            <a:r>
              <a:rPr lang="en-US" dirty="0" smtClean="0"/>
              <a:t>In this type of SDLC model testing and the development, the phase is planned in parallel. So, there are verification phases on the side and the validation phase on the other side. V-Model joins by Coding phase.</a:t>
            </a:r>
          </a:p>
          <a:p>
            <a:r>
              <a:rPr lang="en-US" b="1" dirty="0" smtClean="0"/>
              <a:t>Agile Model</a:t>
            </a:r>
            <a:endParaRPr lang="en-US" dirty="0" smtClean="0"/>
          </a:p>
          <a:p>
            <a:r>
              <a:rPr lang="en-US" dirty="0" smtClean="0"/>
              <a:t>Agile methodology is a practice which promotes continue interaction of development and testing during the SDLC process of any project. In the Agile method, the entire project is divided into small incremental builds. All of these builds are provided in iterations, and each iteration lasts from one to three weeks.</a:t>
            </a:r>
          </a:p>
          <a:p>
            <a:r>
              <a:rPr lang="en-US" b="1" dirty="0" smtClean="0"/>
              <a:t>Spiral Model</a:t>
            </a:r>
            <a:endParaRPr lang="en-US" dirty="0" smtClean="0"/>
          </a:p>
          <a:p>
            <a:r>
              <a:rPr lang="en-US" dirty="0" smtClean="0"/>
              <a:t>The spiral model is a risk-driven process model. This SDLC model helps the team to adopt elements of one or more process models like a waterfall, incremental, waterfall, etc.</a:t>
            </a:r>
          </a:p>
          <a:p>
            <a:r>
              <a:rPr lang="en-US" b="1" dirty="0" smtClean="0"/>
              <a:t>Big bang model</a:t>
            </a:r>
            <a:endParaRPr lang="en-US" dirty="0" smtClean="0"/>
          </a:p>
          <a:p>
            <a:r>
              <a:rPr lang="en-US" dirty="0" smtClean="0"/>
              <a:t>Big bang model is focusing on all types of resources in software development and coding, with no or very little planning. The requirements are understood and implemented when they come.</a:t>
            </a:r>
          </a:p>
          <a:p>
            <a:endParaRPr lang="en-US" dirty="0" smtClean="0"/>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SDLC consists of a detailed plan which explains how to plan, build, and maintain specific software</a:t>
            </a:r>
          </a:p>
          <a:p>
            <a:pPr>
              <a:buNone/>
            </a:pP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Services</a:t>
            </a:r>
            <a:endParaRPr lang="en-US" dirty="0"/>
          </a:p>
        </p:txBody>
      </p:sp>
      <p:sp>
        <p:nvSpPr>
          <p:cNvPr id="3" name="Content Placeholder 2"/>
          <p:cNvSpPr>
            <a:spLocks noGrp="1"/>
          </p:cNvSpPr>
          <p:nvPr>
            <p:ph idx="1"/>
          </p:nvPr>
        </p:nvSpPr>
        <p:spPr/>
        <p:txBody>
          <a:bodyPr>
            <a:normAutofit lnSpcReduction="10000"/>
          </a:bodyPr>
          <a:lstStyle/>
          <a:p>
            <a:r>
              <a:rPr lang="en-US" b="1" dirty="0" smtClean="0"/>
              <a:t>Azure Boards</a:t>
            </a:r>
          </a:p>
          <a:p>
            <a:r>
              <a:rPr lang="en-US" dirty="0" smtClean="0"/>
              <a:t>Deliver value to your users faster using proven agile tools to plan, track, and discuss work across your teams.</a:t>
            </a:r>
          </a:p>
          <a:p>
            <a:r>
              <a:rPr lang="en-US" b="1" dirty="0" smtClean="0"/>
              <a:t>Azure Pipelines</a:t>
            </a:r>
          </a:p>
          <a:p>
            <a:r>
              <a:rPr lang="en-US" dirty="0" smtClean="0"/>
              <a:t>Build, test, and deploy with CI/CD that works with any language, platform, and cloud. Connect to </a:t>
            </a:r>
            <a:r>
              <a:rPr lang="en-US" dirty="0" err="1" smtClean="0"/>
              <a:t>GitHub</a:t>
            </a:r>
            <a:r>
              <a:rPr lang="en-US" dirty="0" smtClean="0"/>
              <a:t> or any other </a:t>
            </a:r>
            <a:r>
              <a:rPr lang="en-US" dirty="0" err="1" smtClean="0"/>
              <a:t>Git</a:t>
            </a:r>
            <a:r>
              <a:rPr lang="en-US" dirty="0" smtClean="0"/>
              <a:t> provider and deploy continuously.</a:t>
            </a:r>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b="1" dirty="0" smtClean="0"/>
              <a:t>Azure Repos</a:t>
            </a:r>
          </a:p>
          <a:p>
            <a:r>
              <a:rPr lang="en-US" dirty="0" smtClean="0"/>
              <a:t>Get unlimited, cloud-hosted private </a:t>
            </a:r>
            <a:r>
              <a:rPr lang="en-US" dirty="0" err="1" smtClean="0"/>
              <a:t>Git</a:t>
            </a:r>
            <a:r>
              <a:rPr lang="en-US" dirty="0" smtClean="0"/>
              <a:t> repos and collaborate to build better code with pull requests and advanced file management.</a:t>
            </a:r>
          </a:p>
          <a:p>
            <a:r>
              <a:rPr lang="en-US" b="1" dirty="0" smtClean="0"/>
              <a:t>Azure Test Plans</a:t>
            </a:r>
          </a:p>
          <a:p>
            <a:r>
              <a:rPr lang="en-US" dirty="0" smtClean="0"/>
              <a:t>Test and ship with confidence using manual and exploratory testing tools.</a:t>
            </a:r>
          </a:p>
          <a:p>
            <a:r>
              <a:rPr lang="en-US" b="1" dirty="0" smtClean="0"/>
              <a:t>Azure Artifacts</a:t>
            </a:r>
          </a:p>
          <a:p>
            <a:r>
              <a:rPr lang="en-US" dirty="0" smtClean="0"/>
              <a:t>Create, host, and share packages with your team, and add artifacts to your CI/CD pipelines with a single click.</a:t>
            </a: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 Azure </a:t>
            </a:r>
            <a:r>
              <a:rPr lang="en-US" dirty="0" err="1" smtClean="0"/>
              <a:t>Devops</a:t>
            </a:r>
            <a:r>
              <a:rPr lang="en-US" dirty="0" smtClean="0"/>
              <a:t> with </a:t>
            </a:r>
            <a:r>
              <a:rPr lang="en-US" dirty="0" err="1" smtClean="0"/>
              <a:t>Github</a:t>
            </a:r>
            <a:r>
              <a:rPr lang="en-US" dirty="0" smtClean="0"/>
              <a:t> repository</a:t>
            </a:r>
            <a:endParaRPr lang="en-US" dirty="0"/>
          </a:p>
        </p:txBody>
      </p:sp>
      <p:sp>
        <p:nvSpPr>
          <p:cNvPr id="3" name="Content Placeholder 2"/>
          <p:cNvSpPr>
            <a:spLocks noGrp="1"/>
          </p:cNvSpPr>
          <p:nvPr>
            <p:ph idx="1"/>
          </p:nvPr>
        </p:nvSpPr>
        <p:spPr/>
        <p:txBody>
          <a:bodyPr/>
          <a:lstStyle/>
          <a:p>
            <a:r>
              <a:rPr lang="en-US" dirty="0" smtClean="0">
                <a:hlinkClick r:id="rId2"/>
              </a:rPr>
              <a:t>https://azuredevopsdemogenerator.azurewebsites.net/</a:t>
            </a:r>
            <a:endParaRPr lang="en-US" dirty="0" smtClean="0"/>
          </a:p>
          <a:p>
            <a:pPr>
              <a:buNone/>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Traditional approach in your company with subscribed Azure / </a:t>
            </a:r>
            <a:r>
              <a:rPr lang="en-US" dirty="0" err="1" smtClean="0"/>
              <a:t>Devops</a:t>
            </a:r>
            <a:r>
              <a:rPr lang="en-US" dirty="0" smtClean="0"/>
              <a:t> and hosting</a:t>
            </a:r>
          </a:p>
          <a:p>
            <a:endParaRPr lang="en-US" dirty="0" smtClean="0"/>
          </a:p>
          <a:p>
            <a:r>
              <a:rPr lang="en-US" smtClean="0"/>
              <a:t>Steps</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a:t>
            </a:r>
            <a:endParaRPr lang="en-IN" dirty="0"/>
          </a:p>
        </p:txBody>
      </p:sp>
      <p:sp>
        <p:nvSpPr>
          <p:cNvPr id="3" name="Content Placeholder 2"/>
          <p:cNvSpPr>
            <a:spLocks noGrp="1"/>
          </p:cNvSpPr>
          <p:nvPr>
            <p:ph idx="1"/>
          </p:nvPr>
        </p:nvSpPr>
        <p:spPr/>
        <p:txBody>
          <a:bodyPr/>
          <a:lstStyle/>
          <a:p>
            <a:r>
              <a:rPr lang="en-IN" b="1" dirty="0"/>
              <a:t>Exercise 1: Setting up a sample ASP.NET project using Azure </a:t>
            </a:r>
            <a:r>
              <a:rPr lang="en-IN" b="1" dirty="0" err="1"/>
              <a:t>DevOps</a:t>
            </a:r>
            <a:r>
              <a:rPr lang="en-IN" b="1" dirty="0"/>
              <a:t> Project</a:t>
            </a:r>
          </a:p>
          <a:p>
            <a:r>
              <a:rPr lang="en-IN" dirty="0"/>
              <a:t>Sign into the Microsoft Azure portal.</a:t>
            </a:r>
          </a:p>
          <a:p>
            <a:r>
              <a:rPr lang="en-IN" dirty="0"/>
              <a:t>Choose the </a:t>
            </a:r>
            <a:r>
              <a:rPr lang="en-IN" b="1" dirty="0"/>
              <a:t>+ Create a resource</a:t>
            </a:r>
            <a:r>
              <a:rPr lang="en-IN" dirty="0"/>
              <a:t> icon in the left navigation bar, then search for </a:t>
            </a:r>
            <a:r>
              <a:rPr lang="en-IN" b="1" dirty="0" err="1"/>
              <a:t>DevOps</a:t>
            </a:r>
            <a:r>
              <a:rPr lang="en-IN" b="1" dirty="0"/>
              <a:t> project</a:t>
            </a:r>
            <a:r>
              <a:rPr lang="en-IN" dirty="0"/>
              <a:t>. Then choose </a:t>
            </a:r>
            <a:r>
              <a:rPr lang="en-IN" b="1" dirty="0" err="1"/>
              <a:t>DevOps</a:t>
            </a:r>
            <a:r>
              <a:rPr lang="en-IN" b="1" dirty="0"/>
              <a:t> Project</a:t>
            </a:r>
            <a:r>
              <a:rPr lang="en-IN" dirty="0"/>
              <a:t> in the list. Select </a:t>
            </a:r>
            <a:r>
              <a:rPr lang="en-IN" b="1" dirty="0"/>
              <a:t>Create</a:t>
            </a:r>
            <a:r>
              <a:rPr lang="en-IN" dirty="0"/>
              <a:t>.</a:t>
            </a:r>
          </a:p>
          <a:p>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srcRect/>
          <a:stretch>
            <a:fillRect/>
          </a:stretch>
        </p:blipFill>
        <p:spPr bwMode="auto">
          <a:xfrm>
            <a:off x="645705" y="1600200"/>
            <a:ext cx="7852590" cy="4525963"/>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Softwares</a:t>
            </a:r>
            <a:endParaRPr lang="en-IN" dirty="0"/>
          </a:p>
        </p:txBody>
      </p:sp>
      <p:pic>
        <p:nvPicPr>
          <p:cNvPr id="2051" name="Picture 3"/>
          <p:cNvPicPr>
            <a:picLocks noGrp="1" noChangeAspect="1" noChangeArrowheads="1"/>
          </p:cNvPicPr>
          <p:nvPr>
            <p:ph idx="1"/>
          </p:nvPr>
        </p:nvPicPr>
        <p:blipFill>
          <a:blip r:embed="rId2"/>
          <a:srcRect/>
          <a:stretch>
            <a:fillRect/>
          </a:stretch>
        </p:blipFill>
        <p:spPr bwMode="auto">
          <a:xfrm>
            <a:off x="1000100" y="1600200"/>
            <a:ext cx="6485876" cy="4525963"/>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idx="1"/>
          </p:nvPr>
        </p:nvPicPr>
        <p:blipFill>
          <a:blip r:embed="rId2"/>
          <a:srcRect/>
          <a:stretch>
            <a:fillRect/>
          </a:stretch>
        </p:blipFill>
        <p:spPr bwMode="auto">
          <a:xfrm>
            <a:off x="909637" y="2296319"/>
            <a:ext cx="7324725" cy="3133725"/>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2"/>
          <a:srcRect/>
          <a:stretch>
            <a:fillRect/>
          </a:stretch>
        </p:blipFill>
        <p:spPr bwMode="auto">
          <a:xfrm>
            <a:off x="1186817" y="1600200"/>
            <a:ext cx="677036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idx="1"/>
          </p:nvPr>
        </p:nvPicPr>
        <p:blipFill>
          <a:blip r:embed="rId2"/>
          <a:srcRect/>
          <a:stretch>
            <a:fillRect/>
          </a:stretch>
        </p:blipFill>
        <p:spPr bwMode="auto">
          <a:xfrm>
            <a:off x="500034" y="428604"/>
            <a:ext cx="8215118"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idx="1"/>
          </p:nvPr>
        </p:nvPicPr>
        <p:blipFill>
          <a:blip r:embed="rId2"/>
          <a:srcRect/>
          <a:stretch>
            <a:fillRect/>
          </a:stretch>
        </p:blipFill>
        <p:spPr bwMode="auto">
          <a:xfrm>
            <a:off x="995287" y="1600200"/>
            <a:ext cx="715342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idx="1"/>
          </p:nvPr>
        </p:nvPicPr>
        <p:blipFill>
          <a:blip r:embed="rId2"/>
          <a:srcRect/>
          <a:stretch>
            <a:fillRect/>
          </a:stretch>
        </p:blipFill>
        <p:spPr bwMode="auto">
          <a:xfrm>
            <a:off x="1091459" y="785794"/>
            <a:ext cx="6961082" cy="53403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Grp="1" noChangeAspect="1" noChangeArrowheads="1"/>
          </p:cNvPicPr>
          <p:nvPr>
            <p:ph idx="1"/>
          </p:nvPr>
        </p:nvPicPr>
        <p:blipFill>
          <a:blip r:embed="rId2"/>
          <a:srcRect/>
          <a:stretch>
            <a:fillRect/>
          </a:stretch>
        </p:blipFill>
        <p:spPr bwMode="auto">
          <a:xfrm>
            <a:off x="1281144" y="857232"/>
            <a:ext cx="6581712" cy="52689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idx="1"/>
          </p:nvPr>
        </p:nvPicPr>
        <p:blipFill>
          <a:blip r:embed="rId2"/>
          <a:srcRect/>
          <a:stretch>
            <a:fillRect/>
          </a:stretch>
        </p:blipFill>
        <p:spPr bwMode="auto">
          <a:xfrm>
            <a:off x="2195512" y="2739231"/>
            <a:ext cx="4752975" cy="2247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idx="1"/>
          </p:nvPr>
        </p:nvPicPr>
        <p:blipFill>
          <a:blip r:embed="rId2"/>
          <a:srcRect/>
          <a:stretch>
            <a:fillRect/>
          </a:stretch>
        </p:blipFill>
        <p:spPr bwMode="auto">
          <a:xfrm>
            <a:off x="823182" y="928670"/>
            <a:ext cx="7497636" cy="51974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idx="1"/>
          </p:nvPr>
        </p:nvPicPr>
        <p:blipFill>
          <a:blip r:embed="rId2"/>
          <a:srcRect/>
          <a:stretch>
            <a:fillRect/>
          </a:stretch>
        </p:blipFill>
        <p:spPr bwMode="auto">
          <a:xfrm>
            <a:off x="558743" y="642918"/>
            <a:ext cx="8026513" cy="54832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idx="1"/>
          </p:nvPr>
        </p:nvPicPr>
        <p:blipFill>
          <a:blip r:embed="rId2"/>
          <a:srcRect/>
          <a:stretch>
            <a:fillRect/>
          </a:stretch>
        </p:blipFill>
        <p:spPr bwMode="auto">
          <a:xfrm>
            <a:off x="468642" y="1600200"/>
            <a:ext cx="8206716"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a:t>
            </a: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1428728" y="1500174"/>
            <a:ext cx="5400929" cy="4525963"/>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357158" y="214290"/>
            <a:ext cx="8229600" cy="2353787"/>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285720" y="2571744"/>
            <a:ext cx="8524875" cy="2543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428596" y="285728"/>
            <a:ext cx="7877898" cy="47863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285720" y="714356"/>
            <a:ext cx="8229600" cy="45720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457200" y="785794"/>
            <a:ext cx="8229600" cy="52656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428596" y="428604"/>
            <a:ext cx="8229600" cy="36168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428596" y="0"/>
            <a:ext cx="8229600" cy="3225232"/>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571472" y="3357562"/>
            <a:ext cx="7724775" cy="3295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214282" y="0"/>
            <a:ext cx="5715000" cy="4171950"/>
          </a:xfrm>
          <a:prstGeom prst="rect">
            <a:avLst/>
          </a:prstGeom>
          <a:noFill/>
          <a:ln w="9525">
            <a:noFill/>
            <a:miter lim="800000"/>
            <a:headEnd/>
            <a:tailEnd/>
          </a:ln>
          <a:effectLst/>
        </p:spPr>
      </p:pic>
      <p:sp>
        <p:nvSpPr>
          <p:cNvPr id="5" name="Rectangle 4"/>
          <p:cNvSpPr/>
          <p:nvPr/>
        </p:nvSpPr>
        <p:spPr>
          <a:xfrm>
            <a:off x="4929190" y="285728"/>
            <a:ext cx="4071966" cy="3139321"/>
          </a:xfrm>
          <a:prstGeom prst="rect">
            <a:avLst/>
          </a:prstGeom>
        </p:spPr>
        <p:txBody>
          <a:bodyPr wrap="square">
            <a:spAutoFit/>
          </a:bodyPr>
          <a:lstStyle/>
          <a:p>
            <a:r>
              <a:rPr lang="en-US" b="1" dirty="0" smtClean="0"/>
              <a:t>Azure Resource Group Deployment</a:t>
            </a:r>
            <a:r>
              <a:rPr lang="en-US" dirty="0" smtClean="0"/>
              <a:t> task deploy the required Azure resources, Azure Web app and Azure SQL database for the application to use.</a:t>
            </a:r>
          </a:p>
          <a:p>
            <a:r>
              <a:rPr lang="en-US" b="1" dirty="0" smtClean="0"/>
              <a:t>Azure App Service Deploy</a:t>
            </a:r>
            <a:r>
              <a:rPr lang="en-US" dirty="0" smtClean="0"/>
              <a:t> task deploy the application package to the web site</a:t>
            </a:r>
          </a:p>
          <a:p>
            <a:r>
              <a:rPr lang="en-US" b="1" dirty="0" smtClean="0"/>
              <a:t>Azure SQL Database deployment</a:t>
            </a:r>
            <a:r>
              <a:rPr lang="en-US" dirty="0" smtClean="0"/>
              <a:t> task deploy SQL changes to the database.</a:t>
            </a:r>
          </a:p>
          <a:p>
            <a:r>
              <a:rPr lang="en-US" b="1" dirty="0" smtClean="0"/>
              <a:t>Visual Studio Test</a:t>
            </a:r>
            <a:r>
              <a:rPr lang="en-US" dirty="0" smtClean="0"/>
              <a:t> tasks run functional tests after the successful deployment of the application</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642910" y="500042"/>
            <a:ext cx="6381750" cy="325755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285720" y="142852"/>
            <a:ext cx="7966754" cy="4525963"/>
          </a:xfrm>
          <a:prstGeom prst="rect">
            <a:avLst/>
          </a:prstGeom>
          <a:noFill/>
          <a:ln w="9525">
            <a:noFill/>
            <a:miter lim="800000"/>
            <a:headEnd/>
            <a:tailEnd/>
          </a:ln>
          <a:effectLst/>
        </p:spPr>
      </p:pic>
      <p:sp>
        <p:nvSpPr>
          <p:cNvPr id="6" name="Rectangle 5"/>
          <p:cNvSpPr/>
          <p:nvPr/>
        </p:nvSpPr>
        <p:spPr>
          <a:xfrm>
            <a:off x="642910" y="4714884"/>
            <a:ext cx="4572000" cy="1200329"/>
          </a:xfrm>
          <a:prstGeom prst="rect">
            <a:avLst/>
          </a:prstGeom>
        </p:spPr>
        <p:txBody>
          <a:bodyPr>
            <a:spAutoFit/>
          </a:bodyPr>
          <a:lstStyle/>
          <a:p>
            <a:r>
              <a:rPr lang="en-US" dirty="0" smtClean="0"/>
              <a:t>Select </a:t>
            </a:r>
            <a:r>
              <a:rPr lang="en-US" b="1" dirty="0" smtClean="0"/>
              <a:t>Logs</a:t>
            </a:r>
            <a:r>
              <a:rPr lang="en-US" dirty="0" smtClean="0"/>
              <a:t>. The logs contain useful information about the deployment process. They can be viewed both during and after deployments.</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214282" y="285728"/>
            <a:ext cx="8229600" cy="906651"/>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a:srcRect/>
          <a:stretch>
            <a:fillRect/>
          </a:stretch>
        </p:blipFill>
        <p:spPr bwMode="auto">
          <a:xfrm>
            <a:off x="0" y="1214422"/>
            <a:ext cx="6686550" cy="395287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982</TotalTime>
  <Words>3809</Words>
  <Application>Microsoft Office PowerPoint</Application>
  <PresentationFormat>On-screen Show (4:3)</PresentationFormat>
  <Paragraphs>343</Paragraphs>
  <Slides>103</Slides>
  <Notes>0</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Office Theme</vt:lpstr>
      <vt:lpstr>Continuous Integration </vt:lpstr>
      <vt:lpstr>CI</vt:lpstr>
      <vt:lpstr>To whom it is helpful</vt:lpstr>
      <vt:lpstr>About CI</vt:lpstr>
      <vt:lpstr>Slide 5</vt:lpstr>
      <vt:lpstr>Slide 6</vt:lpstr>
      <vt:lpstr>CI Workflow</vt:lpstr>
      <vt:lpstr>Softwares</vt:lpstr>
      <vt:lpstr>Step 2</vt:lpstr>
      <vt:lpstr>Step 3</vt:lpstr>
      <vt:lpstr>Step 4</vt:lpstr>
      <vt:lpstr>Step 5</vt:lpstr>
      <vt:lpstr>Step 6</vt:lpstr>
      <vt:lpstr>Step 7</vt:lpstr>
      <vt:lpstr>Step 8</vt:lpstr>
      <vt:lpstr>Step 9</vt:lpstr>
      <vt:lpstr>Step 10</vt:lpstr>
      <vt:lpstr>Step 11</vt:lpstr>
      <vt:lpstr>Step 12</vt:lpstr>
      <vt:lpstr>Configuring Git </vt:lpstr>
      <vt:lpstr>Slide 21</vt:lpstr>
      <vt:lpstr>Slide 22</vt:lpstr>
      <vt:lpstr>Jenkins</vt:lpstr>
      <vt:lpstr>Install Jenkins</vt:lpstr>
      <vt:lpstr>CD</vt:lpstr>
      <vt:lpstr>Steps</vt:lpstr>
      <vt:lpstr>Understanding the CI/CD Pipeline: What It Is, Why It Matters </vt:lpstr>
      <vt:lpstr>Slide 28</vt:lpstr>
      <vt:lpstr>Steps to deploy in Azure</vt:lpstr>
      <vt:lpstr>Slide 30</vt:lpstr>
      <vt:lpstr>Devops</vt:lpstr>
      <vt:lpstr>Slide 32</vt:lpstr>
      <vt:lpstr>What is Azure DevOps </vt:lpstr>
      <vt:lpstr>Slide 34</vt:lpstr>
      <vt:lpstr>Azure Pipelines (Build and Release) </vt:lpstr>
      <vt:lpstr>Azure Boards (Work) </vt:lpstr>
      <vt:lpstr>Azure Artifacts (Packages) </vt:lpstr>
      <vt:lpstr>Azure Repos </vt:lpstr>
      <vt:lpstr>Azure Test Plans </vt:lpstr>
      <vt:lpstr>Benefits of Azure DevOps </vt:lpstr>
      <vt:lpstr>Tools for Azure DevOps </vt:lpstr>
      <vt:lpstr>Summary </vt:lpstr>
      <vt:lpstr>What is Microsoft Azure?</vt:lpstr>
      <vt:lpstr>Things that you should know about Azure</vt:lpstr>
      <vt:lpstr>What are the Various Azure Services and How does Azure Work? </vt:lpstr>
      <vt:lpstr>Azure services by category:</vt:lpstr>
      <vt:lpstr>Networking </vt:lpstr>
      <vt:lpstr>Storage </vt:lpstr>
      <vt:lpstr>Why Use Azure? </vt:lpstr>
      <vt:lpstr>Agile Methodology </vt:lpstr>
      <vt:lpstr>Roles in Agile </vt:lpstr>
      <vt:lpstr>Slide 52</vt:lpstr>
      <vt:lpstr>Product Owner </vt:lpstr>
      <vt:lpstr>Cross-functional Team </vt:lpstr>
      <vt:lpstr>How an Agile Team Plans its Work? </vt:lpstr>
      <vt:lpstr>Point, Capacity </vt:lpstr>
      <vt:lpstr>What is a User Story? </vt:lpstr>
      <vt:lpstr>Relationship of User Stories and Tasks </vt:lpstr>
      <vt:lpstr>Slide 59</vt:lpstr>
      <vt:lpstr>Slide 60</vt:lpstr>
      <vt:lpstr>Twelve Principles of Agile Manifesto </vt:lpstr>
      <vt:lpstr>Slide 62</vt:lpstr>
      <vt:lpstr>Slide 63</vt:lpstr>
      <vt:lpstr>SDLC </vt:lpstr>
      <vt:lpstr>Slide 65</vt:lpstr>
      <vt:lpstr>There are mainly five types of feasibilities checks: </vt:lpstr>
      <vt:lpstr>Slide 67</vt:lpstr>
      <vt:lpstr>Slide 68</vt:lpstr>
      <vt:lpstr>Slide 69</vt:lpstr>
      <vt:lpstr>Slide 70</vt:lpstr>
      <vt:lpstr>Popular SDLC models </vt:lpstr>
      <vt:lpstr>Slide 72</vt:lpstr>
      <vt:lpstr>Conclusion</vt:lpstr>
      <vt:lpstr>Azure Services</vt:lpstr>
      <vt:lpstr>Slide 75</vt:lpstr>
      <vt:lpstr>Test Azure Devops with Github repository</vt:lpstr>
      <vt:lpstr>Slide 77</vt:lpstr>
      <vt:lpstr>Step 1</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Finally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Integration </dc:title>
  <dc:creator>user</dc:creator>
  <cp:lastModifiedBy>user</cp:lastModifiedBy>
  <cp:revision>84</cp:revision>
  <dcterms:created xsi:type="dcterms:W3CDTF">2020-09-22T14:28:24Z</dcterms:created>
  <dcterms:modified xsi:type="dcterms:W3CDTF">2021-02-09T11:16:47Z</dcterms:modified>
</cp:coreProperties>
</file>